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6"/>
  </p:notesMasterIdLst>
  <p:sldIdLst>
    <p:sldId id="256" r:id="rId3"/>
    <p:sldId id="257" r:id="rId4"/>
    <p:sldId id="258" r:id="rId5"/>
    <p:sldId id="259" r:id="rId7"/>
    <p:sldId id="260" r:id="rId8"/>
    <p:sldId id="261" r:id="rId9"/>
    <p:sldId id="262" r:id="rId10"/>
    <p:sldId id="284" r:id="rId11"/>
    <p:sldId id="263" r:id="rId12"/>
    <p:sldId id="285" r:id="rId13"/>
    <p:sldId id="264" r:id="rId14"/>
    <p:sldId id="286" r:id="rId15"/>
    <p:sldId id="287" r:id="rId16"/>
    <p:sldId id="265" r:id="rId17"/>
    <p:sldId id="266" r:id="rId18"/>
    <p:sldId id="267" r:id="rId19"/>
    <p:sldId id="288" r:id="rId20"/>
    <p:sldId id="289" r:id="rId21"/>
    <p:sldId id="290" r:id="rId22"/>
    <p:sldId id="271" r:id="rId23"/>
    <p:sldId id="291" r:id="rId24"/>
    <p:sldId id="273" r:id="rId25"/>
    <p:sldId id="275" r:id="rId26"/>
    <p:sldId id="277" r:id="rId27"/>
    <p:sldId id="278" r:id="rId28"/>
    <p:sldId id="292" r:id="rId29"/>
    <p:sldId id="293" r:id="rId30"/>
    <p:sldId id="294" r:id="rId31"/>
    <p:sldId id="279" r:id="rId32"/>
    <p:sldId id="281" r:id="rId33"/>
  </p:sldIdLst>
  <p:sldSz cx="9144000" cy="6858000"/>
  <p:notesSz cx="6858000" cy="9144000"/>
  <p:defaultTextStyle>
    <a:defPPr lvl="0">
      <a:defRPr lang="en-US"/>
    </a:defPPr>
    <a:lvl1pPr marL="0" lvl="0" algn="l" defTabSz="457200" rtl="0" eaLnBrk="1" latinLnBrk="0" hangingPunct="1">
      <a:defRPr sz="1800" kern="1200">
        <a:solidFill>
          <a:schemeClr val="tx1"/>
        </a:solidFill>
        <a:latin typeface="+mn-lt"/>
        <a:ea typeface="+mn-ea"/>
        <a:cs typeface="+mn-cs"/>
      </a:defRPr>
    </a:lvl1pPr>
    <a:lvl2pPr marL="457200" lvl="1" algn="l" defTabSz="457200" rtl="0" eaLnBrk="1" latinLnBrk="0" hangingPunct="1">
      <a:defRPr sz="1800" kern="1200">
        <a:solidFill>
          <a:schemeClr val="tx1"/>
        </a:solidFill>
        <a:latin typeface="+mn-lt"/>
        <a:ea typeface="+mn-ea"/>
        <a:cs typeface="+mn-cs"/>
      </a:defRPr>
    </a:lvl2pPr>
    <a:lvl3pPr marL="914400" lvl="2" algn="l" defTabSz="457200" rtl="0" eaLnBrk="1" latinLnBrk="0" hangingPunct="1">
      <a:defRPr sz="1800" kern="1200">
        <a:solidFill>
          <a:schemeClr val="tx1"/>
        </a:solidFill>
        <a:latin typeface="+mn-lt"/>
        <a:ea typeface="+mn-ea"/>
        <a:cs typeface="+mn-cs"/>
      </a:defRPr>
    </a:lvl3pPr>
    <a:lvl4pPr marL="1371600" lvl="3" algn="l" defTabSz="457200" rtl="0" eaLnBrk="1" latinLnBrk="0" hangingPunct="1">
      <a:defRPr sz="1800" kern="1200">
        <a:solidFill>
          <a:schemeClr val="tx1"/>
        </a:solidFill>
        <a:latin typeface="+mn-lt"/>
        <a:ea typeface="+mn-ea"/>
        <a:cs typeface="+mn-cs"/>
      </a:defRPr>
    </a:lvl4pPr>
    <a:lvl5pPr marL="1828800" lvl="4" algn="l" defTabSz="457200" rtl="0" eaLnBrk="1" latinLnBrk="0" hangingPunct="1">
      <a:defRPr sz="1800" kern="1200">
        <a:solidFill>
          <a:schemeClr val="tx1"/>
        </a:solidFill>
        <a:latin typeface="+mn-lt"/>
        <a:ea typeface="+mn-ea"/>
        <a:cs typeface="+mn-cs"/>
      </a:defRPr>
    </a:lvl5pPr>
    <a:lvl6pPr marL="2286000" lvl="5" algn="l" defTabSz="457200" rtl="0" eaLnBrk="1" latinLnBrk="0" hangingPunct="1">
      <a:defRPr sz="1800" kern="1200">
        <a:solidFill>
          <a:schemeClr val="tx1"/>
        </a:solidFill>
        <a:latin typeface="+mn-lt"/>
        <a:ea typeface="+mn-ea"/>
        <a:cs typeface="+mn-cs"/>
      </a:defRPr>
    </a:lvl6pPr>
    <a:lvl7pPr marL="2743200" lvl="6" algn="l" defTabSz="457200" rtl="0" eaLnBrk="1" latinLnBrk="0" hangingPunct="1">
      <a:defRPr sz="1800" kern="1200">
        <a:solidFill>
          <a:schemeClr val="tx1"/>
        </a:solidFill>
        <a:latin typeface="+mn-lt"/>
        <a:ea typeface="+mn-ea"/>
        <a:cs typeface="+mn-cs"/>
      </a:defRPr>
    </a:lvl7pPr>
    <a:lvl8pPr marL="3200400" lvl="7" algn="l" defTabSz="457200" rtl="0" eaLnBrk="1" latinLnBrk="0" hangingPunct="1">
      <a:defRPr sz="1800" kern="1200">
        <a:solidFill>
          <a:schemeClr val="tx1"/>
        </a:solidFill>
        <a:latin typeface="+mn-lt"/>
        <a:ea typeface="+mn-ea"/>
        <a:cs typeface="+mn-cs"/>
      </a:defRPr>
    </a:lvl8pPr>
    <a:lvl9pPr marL="3657600" lvl="8"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0B0672-1B94-4A60-842A-DF9F0BF0CC8B}" type="datetimeFigureOut">
              <a:rPr lang="en-IN" smtClean="0"/>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747B17-79FE-4478-A310-1A2505B9FEF6}"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6747B17-79FE-4478-A310-1A2505B9FEF6}" type="slidenum">
              <a:rPr lang="en-IN" smtClean="0"/>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6747B17-79FE-4478-A310-1A2505B9FEF6}" type="slidenum">
              <a:rPr lang="en-IN" smtClean="0"/>
            </a:fld>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6747B17-79FE-4478-A310-1A2505B9FEF6}" type="slidenum">
              <a:rPr lang="en-IN" smtClean="0"/>
            </a:fld>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065591-C3C6-47CF-A2DB-55DDBFB55A85}" type="datetime1">
              <a:rPr lang="en-IN" smtClean="0"/>
            </a:fld>
            <a:endParaRPr lang="en-IN"/>
          </a:p>
        </p:txBody>
      </p:sp>
      <p:sp>
        <p:nvSpPr>
          <p:cNvPr id="5" name="Footer Placeholder 4"/>
          <p:cNvSpPr>
            <a:spLocks noGrp="1"/>
          </p:cNvSpPr>
          <p:nvPr>
            <p:ph type="ftr" sz="quarter" idx="11"/>
          </p:nvPr>
        </p:nvSpPr>
        <p:spPr/>
        <p:txBody>
          <a:bodyPr/>
          <a:lstStyle/>
          <a:p>
            <a:r>
              <a:rPr lang="en-IN"/>
              <a:t>Title of the Project</a:t>
            </a:r>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AECC0C9A-A18F-4F99-8022-CCFEBCD4A044}" type="datetime1">
              <a:rPr lang="en-IN" smtClean="0"/>
            </a:fld>
            <a:endParaRPr lang="en-IN"/>
          </a:p>
        </p:txBody>
      </p:sp>
      <p:sp>
        <p:nvSpPr>
          <p:cNvPr id="5" name="Footer Placeholder 4"/>
          <p:cNvSpPr>
            <a:spLocks noGrp="1"/>
          </p:cNvSpPr>
          <p:nvPr>
            <p:ph type="ftr" sz="quarter" idx="11"/>
          </p:nvPr>
        </p:nvSpPr>
        <p:spPr/>
        <p:txBody>
          <a:bodyPr/>
          <a:lstStyle/>
          <a:p>
            <a:r>
              <a:rPr lang="en-IN"/>
              <a:t>Title of the Project</a:t>
            </a:r>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AC91557-4971-443F-96E7-C200B513F2AB}" type="datetime1">
              <a:rPr lang="en-IN" smtClean="0"/>
            </a:fld>
            <a:endParaRPr lang="en-IN"/>
          </a:p>
        </p:txBody>
      </p:sp>
      <p:sp>
        <p:nvSpPr>
          <p:cNvPr id="5" name="Footer Placeholder 4"/>
          <p:cNvSpPr>
            <a:spLocks noGrp="1"/>
          </p:cNvSpPr>
          <p:nvPr>
            <p:ph type="ftr" sz="quarter" idx="11"/>
          </p:nvPr>
        </p:nvSpPr>
        <p:spPr/>
        <p:txBody>
          <a:bodyPr/>
          <a:lstStyle/>
          <a:p>
            <a:r>
              <a:rPr lang="en-IN"/>
              <a:t>Title of the Project</a:t>
            </a:r>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01D432E2-0806-4929-8779-EE88DDC47E47}" type="datetime1">
              <a:rPr lang="en-IN" smtClean="0"/>
            </a:fld>
            <a:endParaRPr lang="en-IN"/>
          </a:p>
        </p:txBody>
      </p:sp>
      <p:sp>
        <p:nvSpPr>
          <p:cNvPr id="5" name="Footer Placeholder 4"/>
          <p:cNvSpPr>
            <a:spLocks noGrp="1"/>
          </p:cNvSpPr>
          <p:nvPr>
            <p:ph type="ftr" sz="quarter" idx="11"/>
          </p:nvPr>
        </p:nvSpPr>
        <p:spPr/>
        <p:txBody>
          <a:bodyPr/>
          <a:lstStyle/>
          <a:p>
            <a:r>
              <a:rPr lang="en-IN"/>
              <a:t>Title of the Project</a:t>
            </a:r>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0B715436-A2AC-4D89-9329-97AA1B97EAFC}" type="datetime1">
              <a:rPr lang="en-IN" smtClean="0"/>
            </a:fld>
            <a:endParaRPr lang="en-IN"/>
          </a:p>
        </p:txBody>
      </p:sp>
      <p:sp>
        <p:nvSpPr>
          <p:cNvPr id="5" name="Footer Placeholder 4"/>
          <p:cNvSpPr>
            <a:spLocks noGrp="1"/>
          </p:cNvSpPr>
          <p:nvPr>
            <p:ph type="ftr" sz="quarter" idx="11"/>
          </p:nvPr>
        </p:nvSpPr>
        <p:spPr/>
        <p:txBody>
          <a:bodyPr/>
          <a:lstStyle/>
          <a:p>
            <a:r>
              <a:rPr lang="en-IN"/>
              <a:t>Title of the Project</a:t>
            </a:r>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BE8E84AF-4249-49EE-87E5-0A37D77DAEE4}" type="datetime1">
              <a:rPr lang="en-IN" smtClean="0"/>
            </a:fld>
            <a:endParaRPr lang="en-IN"/>
          </a:p>
        </p:txBody>
      </p:sp>
      <p:sp>
        <p:nvSpPr>
          <p:cNvPr id="6" name="Footer Placeholder 5"/>
          <p:cNvSpPr>
            <a:spLocks noGrp="1"/>
          </p:cNvSpPr>
          <p:nvPr>
            <p:ph type="ftr" sz="quarter" idx="11"/>
          </p:nvPr>
        </p:nvSpPr>
        <p:spPr/>
        <p:txBody>
          <a:bodyPr/>
          <a:lstStyle/>
          <a:p>
            <a:r>
              <a:rPr lang="en-IN"/>
              <a:t>Title of the Project</a:t>
            </a:r>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CCE42BAB-21C6-4946-AC9E-F08FB01A7447}" type="datetime1">
              <a:rPr lang="en-IN" smtClean="0"/>
            </a:fld>
            <a:endParaRPr lang="en-IN"/>
          </a:p>
        </p:txBody>
      </p:sp>
      <p:sp>
        <p:nvSpPr>
          <p:cNvPr id="8" name="Footer Placeholder 7"/>
          <p:cNvSpPr>
            <a:spLocks noGrp="1"/>
          </p:cNvSpPr>
          <p:nvPr>
            <p:ph type="ftr" sz="quarter" idx="11"/>
          </p:nvPr>
        </p:nvSpPr>
        <p:spPr/>
        <p:txBody>
          <a:bodyPr/>
          <a:lstStyle/>
          <a:p>
            <a:r>
              <a:rPr lang="en-IN"/>
              <a:t>Title of the Project</a:t>
            </a:r>
            <a:endParaRPr lang="en-IN"/>
          </a:p>
        </p:txBody>
      </p:sp>
      <p:sp>
        <p:nvSpPr>
          <p:cNvPr id="9" name="Slide Number Placeholder 8"/>
          <p:cNvSpPr>
            <a:spLocks noGrp="1"/>
          </p:cNvSpPr>
          <p:nvPr>
            <p:ph type="sldNum" sz="quarter" idx="12"/>
          </p:nvPr>
        </p:nvSpPr>
        <p:spPr/>
        <p:txBody>
          <a:bodyPr/>
          <a:lstStyle/>
          <a:p>
            <a:fld id="{9D3FF152-60F5-4862-82F9-1190556AA56F}"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B251D88-3FE6-4182-8819-A45055358F36}" type="datetime1">
              <a:rPr lang="en-IN" smtClean="0"/>
            </a:fld>
            <a:endParaRPr lang="en-IN"/>
          </a:p>
        </p:txBody>
      </p:sp>
      <p:sp>
        <p:nvSpPr>
          <p:cNvPr id="4" name="Footer Placeholder 3"/>
          <p:cNvSpPr>
            <a:spLocks noGrp="1"/>
          </p:cNvSpPr>
          <p:nvPr>
            <p:ph type="ftr" sz="quarter" idx="11"/>
          </p:nvPr>
        </p:nvSpPr>
        <p:spPr/>
        <p:txBody>
          <a:bodyPr/>
          <a:lstStyle/>
          <a:p>
            <a:r>
              <a:rPr lang="en-IN"/>
              <a:t>Title of the Project</a:t>
            </a:r>
            <a:endParaRPr lang="en-IN"/>
          </a:p>
        </p:txBody>
      </p:sp>
      <p:sp>
        <p:nvSpPr>
          <p:cNvPr id="5" name="Slide Number Placeholder 4"/>
          <p:cNvSpPr>
            <a:spLocks noGrp="1"/>
          </p:cNvSpPr>
          <p:nvPr>
            <p:ph type="sldNum" sz="quarter" idx="12"/>
          </p:nvPr>
        </p:nvSpPr>
        <p:spPr/>
        <p:txBody>
          <a:bodyPr/>
          <a:lstStyle/>
          <a:p>
            <a:fld id="{9D3FF152-60F5-4862-82F9-1190556AA56F}"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9E1635-4293-4BDB-9808-27ED47FEDDC8}" type="datetime1">
              <a:rPr lang="en-IN" smtClean="0"/>
            </a:fld>
            <a:endParaRPr lang="en-IN"/>
          </a:p>
        </p:txBody>
      </p:sp>
      <p:sp>
        <p:nvSpPr>
          <p:cNvPr id="3" name="Footer Placeholder 2"/>
          <p:cNvSpPr>
            <a:spLocks noGrp="1"/>
          </p:cNvSpPr>
          <p:nvPr>
            <p:ph type="ftr" sz="quarter" idx="11"/>
          </p:nvPr>
        </p:nvSpPr>
        <p:spPr/>
        <p:txBody>
          <a:bodyPr/>
          <a:lstStyle/>
          <a:p>
            <a:r>
              <a:rPr lang="en-IN"/>
              <a:t>Title of the Project</a:t>
            </a:r>
            <a:endParaRPr lang="en-IN"/>
          </a:p>
        </p:txBody>
      </p:sp>
      <p:sp>
        <p:nvSpPr>
          <p:cNvPr id="4" name="Slide Number Placeholder 3"/>
          <p:cNvSpPr>
            <a:spLocks noGrp="1"/>
          </p:cNvSpPr>
          <p:nvPr>
            <p:ph type="sldNum" sz="quarter" idx="12"/>
          </p:nvPr>
        </p:nvSpPr>
        <p:spPr/>
        <p:txBody>
          <a:bodyPr/>
          <a:lstStyle/>
          <a:p>
            <a:fld id="{9D3FF152-60F5-4862-82F9-1190556AA56F}"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BD1E957-E8C0-4B79-8C47-A2FFB4C79D04}" type="datetime1">
              <a:rPr lang="en-IN" smtClean="0"/>
            </a:fld>
            <a:endParaRPr lang="en-IN"/>
          </a:p>
        </p:txBody>
      </p:sp>
      <p:sp>
        <p:nvSpPr>
          <p:cNvPr id="6" name="Footer Placeholder 5"/>
          <p:cNvSpPr>
            <a:spLocks noGrp="1"/>
          </p:cNvSpPr>
          <p:nvPr>
            <p:ph type="ftr" sz="quarter" idx="11"/>
          </p:nvPr>
        </p:nvSpPr>
        <p:spPr/>
        <p:txBody>
          <a:bodyPr/>
          <a:lstStyle/>
          <a:p>
            <a:r>
              <a:rPr lang="en-IN"/>
              <a:t>Title of the Project</a:t>
            </a:r>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3C60097-B585-439D-9C55-CBA24A0E2EC5}" type="datetime1">
              <a:rPr lang="en-IN" smtClean="0"/>
            </a:fld>
            <a:endParaRPr lang="en-IN"/>
          </a:p>
        </p:txBody>
      </p:sp>
      <p:sp>
        <p:nvSpPr>
          <p:cNvPr id="6" name="Footer Placeholder 5"/>
          <p:cNvSpPr>
            <a:spLocks noGrp="1"/>
          </p:cNvSpPr>
          <p:nvPr>
            <p:ph type="ftr" sz="quarter" idx="11"/>
          </p:nvPr>
        </p:nvSpPr>
        <p:spPr/>
        <p:txBody>
          <a:bodyPr/>
          <a:lstStyle/>
          <a:p>
            <a:r>
              <a:rPr lang="en-IN"/>
              <a:t>Title of the Project</a:t>
            </a:r>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574CBD-D244-420B-B808-B53ACA3B5DC2}" type="datetime1">
              <a:rPr lang="en-IN" smtClean="0"/>
            </a:fld>
            <a:endParaRPr lang="en-IN"/>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Title of the Project</a:t>
            </a:r>
            <a:endParaRPr lang="en-IN"/>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3FF152-60F5-4862-82F9-1190556AA56F}"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1"/>
          <a:stretch>
            <a:fillRect/>
          </a:stretch>
        </p:blipFill>
        <p:spPr>
          <a:xfrm>
            <a:off x="174379" y="99322"/>
            <a:ext cx="1576960" cy="1178263"/>
          </a:xfrm>
          <a:prstGeom prst="rect">
            <a:avLst/>
          </a:prstGeom>
        </p:spPr>
      </p:pic>
      <p:pic>
        <p:nvPicPr>
          <p:cNvPr id="1032" name="Picture 8" descr="Anna University - Wikipedi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15085" y="88372"/>
            <a:ext cx="1306884" cy="117826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1115719" y="1565742"/>
            <a:ext cx="7020042" cy="461665"/>
          </a:xfrm>
          <a:prstGeom prst="rect">
            <a:avLst/>
          </a:prstGeom>
          <a:noFill/>
        </p:spPr>
        <p:txBody>
          <a:bodyPr wrap="square">
            <a:spAutoFit/>
          </a:bodyPr>
          <a:lstStyle/>
          <a:p>
            <a:r>
              <a:rPr lang="en-US" sz="2400" b="1" dirty="0">
                <a:solidFill>
                  <a:srgbClr val="7030A0"/>
                </a:solidFill>
                <a:latin typeface="Times New Roman" panose="02020603050405020304" pitchFamily="18" charset="0"/>
              </a:rPr>
              <a:t>Department of Computer Science and Engineering </a:t>
            </a:r>
            <a:endParaRPr lang="en-IN" sz="2400" b="1" dirty="0">
              <a:solidFill>
                <a:srgbClr val="7030A0"/>
              </a:solidFill>
            </a:endParaRPr>
          </a:p>
        </p:txBody>
      </p:sp>
      <p:sp>
        <p:nvSpPr>
          <p:cNvPr id="9" name="TextBox 8"/>
          <p:cNvSpPr txBox="1"/>
          <p:nvPr/>
        </p:nvSpPr>
        <p:spPr>
          <a:xfrm>
            <a:off x="-182245" y="2315210"/>
            <a:ext cx="9631045" cy="1072515"/>
          </a:xfrm>
          <a:prstGeom prst="rect">
            <a:avLst/>
          </a:prstGeom>
          <a:noFill/>
        </p:spPr>
        <p:txBody>
          <a:bodyPr wrap="square" rtlCol="0">
            <a:noAutofit/>
          </a:bodyPr>
          <a:lstStyle/>
          <a:p>
            <a:pPr algn="ctr"/>
            <a:r>
              <a:rPr lang="en-IN" sz="2400" b="1" dirty="0">
                <a:latin typeface="Times New Roman" panose="02020603050405020304" pitchFamily="18" charset="0"/>
                <a:cs typeface="Times New Roman" panose="02020603050405020304" pitchFamily="18" charset="0"/>
              </a:rPr>
              <a:t> PREDICTIVE POWER MACHINE LEARNING MODELS FOR MACHINE FAILURE STATUS</a:t>
            </a:r>
            <a:endParaRPr lang="en-IN" sz="2400" b="1" dirty="0">
              <a:latin typeface="Times New Roman" panose="02020603050405020304" pitchFamily="18" charset="0"/>
              <a:cs typeface="Times New Roman" panose="02020603050405020304" pitchFamily="18" charset="0"/>
            </a:endParaRPr>
          </a:p>
        </p:txBody>
      </p:sp>
      <p:sp>
        <p:nvSpPr>
          <p:cNvPr id="16" name="TextBox 15"/>
          <p:cNvSpPr txBox="1"/>
          <p:nvPr/>
        </p:nvSpPr>
        <p:spPr>
          <a:xfrm>
            <a:off x="-396875" y="4940935"/>
            <a:ext cx="4542790" cy="1605915"/>
          </a:xfrm>
          <a:prstGeom prst="rect">
            <a:avLst/>
          </a:prstGeom>
          <a:noFill/>
        </p:spPr>
        <p:txBody>
          <a:bodyPr wrap="square" rtlCol="0">
            <a:noAutofit/>
          </a:bodyPr>
          <a:lstStyle/>
          <a:p>
            <a:pPr algn="ctr">
              <a:lnSpc>
                <a:spcPct val="100000"/>
              </a:lnSpc>
            </a:pPr>
            <a:r>
              <a:rPr lang="en-IN" altLang="en-US" sz="1600" spc="125">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GUIDE:</a:t>
            </a:r>
            <a:r>
              <a:rPr lang="en-US" sz="1600" spc="125">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 </a:t>
            </a:r>
            <a:r>
              <a:rPr lang="en-US" sz="16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endParaRPr lang="en-US" sz="16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ctr">
              <a:lnSpc>
                <a:spcPct val="100000"/>
              </a:lnSpc>
            </a:pPr>
            <a:r>
              <a:rPr lang="en-US" sz="16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IN" altLang="en-US" sz="16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MRS.S.SOPHANA JENNIFER.,M.E</a:t>
            </a:r>
            <a:endParaRPr 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endParaRPr>
          </a:p>
          <a:p>
            <a:pPr algn="ctr">
              <a:lnSpc>
                <a:spcPct val="100000"/>
              </a:lnSpc>
            </a:pPr>
            <a:r>
              <a:rPr 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ASSISTANT PROFESSOR</a:t>
            </a:r>
            <a:endParaRPr 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endParaRPr>
          </a:p>
          <a:p>
            <a:pPr>
              <a:lnSpc>
                <a:spcPct val="100000"/>
              </a:lnSpc>
            </a:pPr>
            <a:endParaRPr lang="en-US" sz="1600" b="1" spc="111" dirty="0">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endParaRPr>
          </a:p>
        </p:txBody>
      </p:sp>
      <p:sp>
        <p:nvSpPr>
          <p:cNvPr id="2" name="TextBox 1"/>
          <p:cNvSpPr txBox="1"/>
          <p:nvPr/>
        </p:nvSpPr>
        <p:spPr>
          <a:xfrm>
            <a:off x="2083981" y="3525870"/>
            <a:ext cx="4802820" cy="1875790"/>
          </a:xfrm>
          <a:prstGeom prst="rect">
            <a:avLst/>
          </a:prstGeom>
          <a:noFill/>
        </p:spPr>
        <p:txBody>
          <a:bodyPr wrap="square" rtlCol="0">
            <a:spAutoFit/>
          </a:bodyPr>
          <a:lstStyle/>
          <a:p>
            <a:pPr algn="ctr">
              <a:lnSpc>
                <a:spcPct val="119000"/>
              </a:lnSpc>
            </a:pPr>
            <a:r>
              <a:rPr lang="en-US" spc="114">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ABINAYA S [211421104005]</a:t>
            </a:r>
            <a:endParaRPr lang="en-US" spc="114">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endParaRPr>
          </a:p>
          <a:p>
            <a:pPr algn="ctr">
              <a:lnSpc>
                <a:spcPct val="119000"/>
              </a:lnSpc>
            </a:pPr>
            <a:r>
              <a:rPr lang="en-IN" altLang="en-US" spc="112">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  </a:t>
            </a:r>
            <a:r>
              <a:rPr lang="en-US" spc="112">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ABINISHEKA S S [211421104006]</a:t>
            </a:r>
            <a:endParaRPr lang="en-US" spc="112">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endParaRPr>
          </a:p>
          <a:p>
            <a:pPr algn="ctr">
              <a:lnSpc>
                <a:spcPct val="119000"/>
              </a:lnSpc>
            </a:pPr>
            <a:r>
              <a:rPr lang="en-US" spc="112">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DARSHINI A[211421104048]</a:t>
            </a:r>
            <a:endParaRPr lang="en-US" spc="112">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endParaRPr>
          </a:p>
          <a:p>
            <a:pPr algn="ctr">
              <a:lnSpc>
                <a:spcPts val="4045"/>
              </a:lnSpc>
            </a:pPr>
            <a:endParaRPr lang="en-US" spc="112">
              <a:solidFill>
                <a:srgbClr val="00AD9C"/>
              </a:solidFill>
              <a:latin typeface="Bahnschrift SemiBold" panose="020B0502040204020203" charset="0"/>
              <a:ea typeface="Marykate"/>
              <a:cs typeface="Bahnschrift SemiBold" panose="020B0502040204020203" charset="0"/>
              <a:sym typeface="Marykate"/>
            </a:endParaRPr>
          </a:p>
          <a:p>
            <a:pPr algn="ctr"/>
            <a:endParaRPr lang="en-IN"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4145915" y="4465320"/>
            <a:ext cx="4983480" cy="1788795"/>
          </a:xfrm>
          <a:prstGeom prst="rect">
            <a:avLst/>
          </a:prstGeom>
          <a:noFill/>
        </p:spPr>
        <p:txBody>
          <a:bodyPr wrap="square" rtlCol="0" anchor="ctr" anchorCtr="0">
            <a:noAutofit/>
          </a:bodyPr>
          <a:lstStyle/>
          <a:p>
            <a:pPr algn="ctr">
              <a:lnSpc>
                <a:spcPct val="100000"/>
              </a:lnSpc>
            </a:pPr>
            <a:r>
              <a:rPr lang="en-IN" alt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PROJECT COORDINATOR:</a:t>
            </a:r>
            <a:endParaRPr 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endParaRPr>
          </a:p>
          <a:p>
            <a:pPr algn="ctr">
              <a:lnSpc>
                <a:spcPct val="100000"/>
              </a:lnSpc>
            </a:pPr>
            <a:r>
              <a:rPr 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DR.S.KAVITHA</a:t>
            </a:r>
            <a:r>
              <a:rPr lang="en-IN" alt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 </a:t>
            </a:r>
            <a:r>
              <a:rPr 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SUBRAMANI.,M.E.,PH</a:t>
            </a:r>
            <a:r>
              <a:rPr lang="en-IN" alt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a:t>
            </a:r>
            <a:r>
              <a:rPr 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D.,</a:t>
            </a:r>
            <a:endParaRPr 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endParaRPr>
          </a:p>
          <a:p>
            <a:pPr algn="ctr">
              <a:lnSpc>
                <a:spcPct val="100000"/>
              </a:lnSpc>
            </a:pPr>
            <a:r>
              <a:rPr lang="en-IN" altLang="en-US" sz="1600" spc="111">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rPr>
              <a:t>SUPERVISOR,PROFESSOR</a:t>
            </a:r>
            <a:endParaRPr lang="en-IN" altLang="en-US" sz="1600" b="1" spc="111" dirty="0">
              <a:solidFill>
                <a:schemeClr val="tx1"/>
              </a:solidFill>
              <a:effectLst>
                <a:outerShdw blurRad="38100" dist="19050" dir="2700000" algn="tl" rotWithShape="0">
                  <a:schemeClr val="dk1">
                    <a:alpha val="40000"/>
                  </a:schemeClr>
                </a:outerShdw>
              </a:effectLst>
              <a:latin typeface="Times New Roman" panose="02020603050405020304" pitchFamily="18" charset="0"/>
              <a:ea typeface="Marykate"/>
              <a:cs typeface="Times New Roman" panose="02020603050405020304" pitchFamily="18" charset="0"/>
              <a:sym typeface="Marykate"/>
            </a:endParaRPr>
          </a:p>
        </p:txBody>
      </p:sp>
      <p:pic>
        <p:nvPicPr>
          <p:cNvPr id="5" name="Picture 4"/>
          <p:cNvPicPr>
            <a:picLocks noChangeAspect="1"/>
          </p:cNvPicPr>
          <p:nvPr/>
        </p:nvPicPr>
        <p:blipFill>
          <a:blip r:embed="rId3"/>
          <a:stretch>
            <a:fillRect/>
          </a:stretch>
        </p:blipFill>
        <p:spPr>
          <a:xfrm>
            <a:off x="1418480" y="99322"/>
            <a:ext cx="6133822" cy="1263286"/>
          </a:xfrm>
          <a:prstGeom prst="rect">
            <a:avLst/>
          </a:prstGeom>
        </p:spPr>
      </p:pic>
      <p:sp>
        <p:nvSpPr>
          <p:cNvPr id="6" name="Date Placeholder 5"/>
          <p:cNvSpPr>
            <a:spLocks noGrp="1"/>
          </p:cNvSpPr>
          <p:nvPr>
            <p:ph type="dt" sz="half" idx="10"/>
          </p:nvPr>
        </p:nvSpPr>
        <p:spPr>
          <a:xfrm>
            <a:off x="467995" y="6308726"/>
            <a:ext cx="2057400" cy="365125"/>
          </a:xfrm>
        </p:spPr>
        <p:txBody>
          <a:bodyPr/>
          <a:lstStyle/>
          <a:p>
            <a:r>
              <a:rPr lang="en-IN"/>
              <a:t>03-04-2025</a:t>
            </a:r>
            <a:endParaRPr lang="en-IN"/>
          </a:p>
        </p:txBody>
      </p:sp>
      <p:sp>
        <p:nvSpPr>
          <p:cNvPr id="10" name="Slide Number Placeholder 9"/>
          <p:cNvSpPr>
            <a:spLocks noGrp="1"/>
          </p:cNvSpPr>
          <p:nvPr>
            <p:ph type="sldNum" sz="quarter" idx="12"/>
          </p:nvPr>
        </p:nvSpPr>
        <p:spPr>
          <a:xfrm>
            <a:off x="6457949" y="6356351"/>
            <a:ext cx="2314273" cy="365125"/>
          </a:xfrm>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8" name="Footer Placeholder 7"/>
          <p:cNvSpPr>
            <a:spLocks noGrp="1"/>
          </p:cNvSpPr>
          <p:nvPr>
            <p:ph type="ftr" sz="quarter" idx="11"/>
          </p:nvPr>
        </p:nvSpPr>
        <p:spPr>
          <a:xfrm>
            <a:off x="2484120" y="6381115"/>
            <a:ext cx="4636135" cy="483870"/>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EXISTING SYSTEM</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4" name="Slide Number Placeholder 3"/>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5" name="Footer Placeholder 4"/>
          <p:cNvSpPr>
            <a:spLocks noGrp="1"/>
          </p:cNvSpPr>
          <p:nvPr>
            <p:ph type="ftr" sz="quarter" idx="11"/>
          </p:nvPr>
        </p:nvSpPr>
        <p:spPr>
          <a:xfrm>
            <a:off x="2627630" y="6525260"/>
            <a:ext cx="462597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7" name="Text Box 6"/>
          <p:cNvSpPr txBox="1"/>
          <p:nvPr/>
        </p:nvSpPr>
        <p:spPr>
          <a:xfrm>
            <a:off x="395605" y="836295"/>
            <a:ext cx="8512175" cy="4970145"/>
          </a:xfrm>
          <a:prstGeom prst="rect">
            <a:avLst/>
          </a:prstGeom>
          <a:noFill/>
        </p:spPr>
        <p:txBody>
          <a:bodyPr wrap="square" rtlCol="0" anchor="t">
            <a:noAutofit/>
          </a:bodyPr>
          <a:p>
            <a:pPr algn="l">
              <a:lnSpc>
                <a:spcPct val="150000"/>
              </a:lnSpc>
            </a:pPr>
            <a:r>
              <a:rPr lang="en-US" b="1" u="sng">
                <a:solidFill>
                  <a:srgbClr val="FF0000"/>
                </a:solidFill>
                <a:latin typeface="Arial" panose="020B0604020202020204" pitchFamily="34" charset="0"/>
                <a:ea typeface="Dosis Semi-Bold" panose="02010703020202060003"/>
                <a:cs typeface="Arial" panose="020B0604020202020204" pitchFamily="34" charset="0"/>
                <a:sym typeface="Dosis Semi-Bold" panose="02010703020202060003"/>
              </a:rPr>
              <a:t>Solution</a:t>
            </a: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Flat Minima</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ct val="15000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To fix this, researchers introduced a new method called Flat Minima, which helps the model clearly separate correct predictions from incorrect ones. This method improves failure prediction across different conditions: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ct val="15000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-&gt;   balanced [Known data]</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ct val="15000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-&gt;  long-tailed [Limited data]</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ct val="15000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-&gt;   covariate-shift classification scenarios [Pattern change]</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ct val="150000"/>
              </a:lnSpc>
            </a:pPr>
            <a:r>
              <a:rPr lang="en-US" b="1" u="sng">
                <a:solidFill>
                  <a:srgbClr val="FF0000"/>
                </a:solidFill>
                <a:latin typeface="Arial" panose="020B0604020202020204" pitchFamily="34" charset="0"/>
                <a:ea typeface="Dosis Semi-Bold" panose="02010703020202060003"/>
                <a:cs typeface="Arial" panose="020B0604020202020204" pitchFamily="34" charset="0"/>
                <a:sym typeface="Dosis Semi-Bold" panose="02010703020202060003"/>
              </a:rPr>
              <a:t>Focus on</a:t>
            </a:r>
            <a:r>
              <a:rPr lang="en-IN" altLang="en-US" b="1" u="sng">
                <a:solidFill>
                  <a:srgbClr val="FF0000"/>
                </a:solidFill>
                <a:latin typeface="Arial" panose="020B0604020202020204" pitchFamily="34" charset="0"/>
                <a:ea typeface="Dosis Semi-Bold" panose="02010703020202060003"/>
                <a:cs typeface="Arial" panose="020B0604020202020204" pitchFamily="34" charset="0"/>
                <a:sym typeface="Dosis Semi-Bold" panose="02010703020202060003"/>
              </a:rPr>
              <a:t>:</a:t>
            </a:r>
            <a:endParaRPr lang="en-US" b="1" u="sng">
              <a:solidFill>
                <a:srgbClr val="FF0000"/>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ct val="15000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--Wrong predictions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ct val="15000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--No practical implementation</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ct val="15000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--Improving the model accuracy</a:t>
            </a:r>
            <a:endParaRPr>
              <a:latin typeface="Arial" panose="020B0604020202020204" pitchFamily="34" charset="0"/>
              <a:cs typeface="Arial" panose="020B0604020202020204" pitchFamily="34" charset="0"/>
            </a:endParaRPr>
          </a:p>
          <a:p>
            <a:pPr algn="just">
              <a:lnSpc>
                <a:spcPct val="150000"/>
              </a:lnSpc>
            </a:pP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PROPOSED SYSTEM</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4" name="Slide Number Placeholder 3"/>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5" name="Footer Placeholder 4"/>
          <p:cNvSpPr>
            <a:spLocks noGrp="1"/>
          </p:cNvSpPr>
          <p:nvPr>
            <p:ph type="ftr" sz="quarter" idx="11"/>
          </p:nvPr>
        </p:nvSpPr>
        <p:spPr>
          <a:xfrm>
            <a:off x="2307590" y="6597015"/>
            <a:ext cx="453009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6" name="Text Box 5"/>
          <p:cNvSpPr txBox="1"/>
          <p:nvPr/>
        </p:nvSpPr>
        <p:spPr>
          <a:xfrm>
            <a:off x="-180975" y="1052195"/>
            <a:ext cx="5857875" cy="460375"/>
          </a:xfrm>
          <a:prstGeom prst="rect">
            <a:avLst/>
          </a:prstGeom>
          <a:noFill/>
        </p:spPr>
        <p:txBody>
          <a:bodyPr wrap="square" rtlCol="0" anchor="t">
            <a:spAutoFit/>
          </a:bodyPr>
          <a:p>
            <a:pPr algn="ctr">
              <a:lnSpc>
                <a:spcPct val="100000"/>
              </a:lnSpc>
            </a:pPr>
            <a:r>
              <a:rPr lang="en-IN" altLang="en-US" sz="2400" b="1" spc="176">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rPr>
              <a:t>   1.</a:t>
            </a:r>
            <a:r>
              <a:rPr lang="en-US" sz="2400" b="1" spc="176">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rPr>
              <a:t>PREDICTS TYPE OF FAILURE</a:t>
            </a:r>
            <a:endParaRPr lang="en-US" sz="2400" b="1" spc="176">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endParaRPr>
          </a:p>
        </p:txBody>
      </p:sp>
      <p:sp>
        <p:nvSpPr>
          <p:cNvPr id="7" name="Text Box 6"/>
          <p:cNvSpPr txBox="1"/>
          <p:nvPr/>
        </p:nvSpPr>
        <p:spPr>
          <a:xfrm>
            <a:off x="323215" y="1412240"/>
            <a:ext cx="8489950" cy="1748155"/>
          </a:xfrm>
          <a:prstGeom prst="rect">
            <a:avLst/>
          </a:prstGeom>
          <a:noFill/>
        </p:spPr>
        <p:txBody>
          <a:bodyPr wrap="square" rtlCol="0" anchor="t">
            <a:noAutofit/>
          </a:bodyPr>
          <a:p>
            <a:pPr algn="l">
              <a:lnSpc>
                <a:spcPct val="15000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🔹The system not only detects whether a failure will occur but also identifies the type of failure (e.g., mechanical, electrical, or operational).</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ct val="15000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 Helps industries take specific preventive actions based on the failure type.</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p:txBody>
      </p:sp>
      <p:sp>
        <p:nvSpPr>
          <p:cNvPr id="8" name="Text Box 7"/>
          <p:cNvSpPr txBox="1"/>
          <p:nvPr/>
        </p:nvSpPr>
        <p:spPr>
          <a:xfrm>
            <a:off x="-313055" y="3519805"/>
            <a:ext cx="8580755" cy="829945"/>
          </a:xfrm>
          <a:prstGeom prst="rect">
            <a:avLst/>
          </a:prstGeom>
          <a:noFill/>
        </p:spPr>
        <p:txBody>
          <a:bodyPr wrap="square" rtlCol="0" anchor="t">
            <a:spAutoFit/>
          </a:bodyPr>
          <a:p>
            <a:pPr algn="ctr">
              <a:lnSpc>
                <a:spcPct val="100000"/>
              </a:lnSpc>
            </a:pPr>
            <a:r>
              <a:rPr lang="en-IN" altLang="en-US" sz="2400" b="1" spc="167">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rPr>
              <a:t>2.</a:t>
            </a:r>
            <a:r>
              <a:rPr lang="en-US" sz="2400" b="1" spc="167">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rPr>
              <a:t>PROVIDES PREVENTIVE MEASURES AND MAINTENANCE</a:t>
            </a:r>
            <a:endParaRPr lang="en-US" sz="2400" b="1" spc="167">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endParaRPr>
          </a:p>
        </p:txBody>
      </p:sp>
      <p:sp>
        <p:nvSpPr>
          <p:cNvPr id="10" name="Text Box 9"/>
          <p:cNvSpPr txBox="1"/>
          <p:nvPr/>
        </p:nvSpPr>
        <p:spPr>
          <a:xfrm>
            <a:off x="395605" y="4436745"/>
            <a:ext cx="8304530" cy="1591310"/>
          </a:xfrm>
          <a:prstGeom prst="rect">
            <a:avLst/>
          </a:prstGeom>
          <a:noFill/>
        </p:spPr>
        <p:txBody>
          <a:bodyPr wrap="square" rtlCol="0">
            <a:spAutoFit/>
          </a:bodyPr>
          <a:p>
            <a:pPr algn="l">
              <a:lnSpc>
                <a:spcPts val="2925"/>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Instead of reacting after a failure, the system suggests preventive actions to avoid breakdowns.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ts val="2925"/>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 Helps in scheduling maintenance at the right time, reducing repair costs and downtime.</a:t>
            </a:r>
            <a:endParaRPr lang="en-US" b="1">
              <a:solidFill>
                <a:srgbClr val="003933"/>
              </a:solidFill>
              <a:latin typeface="Arial" panose="020B0604020202020204" pitchFamily="34" charset="0"/>
              <a:ea typeface="Dosis Semi-Bold" panose="02010703020202060003"/>
              <a:cs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PROPOSED SYSTEM</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4" name="Slide Number Placeholder 3"/>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5" name="Footer Placeholder 4"/>
          <p:cNvSpPr>
            <a:spLocks noGrp="1"/>
          </p:cNvSpPr>
          <p:nvPr>
            <p:ph type="ftr" sz="quarter" idx="11"/>
          </p:nvPr>
        </p:nvSpPr>
        <p:spPr>
          <a:xfrm>
            <a:off x="2307590" y="6597015"/>
            <a:ext cx="453009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6" name="Text Box 5"/>
          <p:cNvSpPr txBox="1"/>
          <p:nvPr/>
        </p:nvSpPr>
        <p:spPr>
          <a:xfrm>
            <a:off x="-541020" y="1052195"/>
            <a:ext cx="7161530" cy="829945"/>
          </a:xfrm>
          <a:prstGeom prst="rect">
            <a:avLst/>
          </a:prstGeom>
          <a:noFill/>
        </p:spPr>
        <p:txBody>
          <a:bodyPr wrap="square" rtlCol="0" anchor="t">
            <a:spAutoFit/>
          </a:bodyPr>
          <a:p>
            <a:pPr algn="ctr">
              <a:lnSpc>
                <a:spcPct val="100000"/>
              </a:lnSpc>
            </a:pPr>
            <a:r>
              <a:rPr lang="en-IN" altLang="en-US" sz="2400" spc="167">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rPr>
              <a:t>3.</a:t>
            </a:r>
            <a:r>
              <a:rPr lang="en-US" sz="2400" b="1" spc="167">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rPr>
              <a:t>HIGH ACCURACY ALGORITHM</a:t>
            </a:r>
            <a:endParaRPr lang="en-US" sz="2400" b="1" spc="167">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endParaRPr>
          </a:p>
          <a:p>
            <a:pPr algn="ctr">
              <a:lnSpc>
                <a:spcPct val="100000"/>
              </a:lnSpc>
            </a:pPr>
            <a:endParaRPr lang="en-US" sz="2400" b="1" spc="176">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endParaRPr>
          </a:p>
        </p:txBody>
      </p:sp>
      <p:sp>
        <p:nvSpPr>
          <p:cNvPr id="7" name="Text Box 6"/>
          <p:cNvSpPr txBox="1"/>
          <p:nvPr/>
        </p:nvSpPr>
        <p:spPr>
          <a:xfrm>
            <a:off x="611505" y="1591945"/>
            <a:ext cx="8453755" cy="1589405"/>
          </a:xfrm>
          <a:prstGeom prst="rect">
            <a:avLst/>
          </a:prstGeom>
          <a:noFill/>
        </p:spPr>
        <p:txBody>
          <a:bodyPr wrap="square" rtlCol="0" anchor="t">
            <a:spAutoFit/>
          </a:bodyPr>
          <a:p>
            <a:pPr algn="l">
              <a:lnSpc>
                <a:spcPts val="292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Uses advanced machine learning models to ensure accurate predictions.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ts val="292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🔹Improves over existing methods by handling imbalanced, changing, and complex data more</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ts val="2925"/>
              </a:lnSpc>
            </a:pP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p:txBody>
      </p:sp>
      <p:sp>
        <p:nvSpPr>
          <p:cNvPr id="8" name="Text Box 7"/>
          <p:cNvSpPr txBox="1"/>
          <p:nvPr/>
        </p:nvSpPr>
        <p:spPr>
          <a:xfrm>
            <a:off x="-756285" y="3429000"/>
            <a:ext cx="6697345" cy="829945"/>
          </a:xfrm>
          <a:prstGeom prst="rect">
            <a:avLst/>
          </a:prstGeom>
          <a:noFill/>
        </p:spPr>
        <p:txBody>
          <a:bodyPr wrap="square" rtlCol="0" anchor="t">
            <a:spAutoFit/>
          </a:bodyPr>
          <a:p>
            <a:pPr algn="ctr">
              <a:lnSpc>
                <a:spcPct val="100000"/>
              </a:lnSpc>
            </a:pPr>
            <a:r>
              <a:rPr lang="en-US" sz="2400" spc="167">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rPr>
              <a:t> </a:t>
            </a:r>
            <a:r>
              <a:rPr lang="en-IN" altLang="en-US" sz="2400" spc="167">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rPr>
              <a:t>     4.</a:t>
            </a:r>
            <a:r>
              <a:rPr lang="en-US" sz="2400" spc="167">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rPr>
              <a:t>USER-FRIENDLY INTERFACE </a:t>
            </a:r>
            <a:endParaRPr lang="en-US" sz="2400" spc="167">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endParaRPr>
          </a:p>
          <a:p>
            <a:pPr algn="ctr">
              <a:lnSpc>
                <a:spcPct val="100000"/>
              </a:lnSpc>
            </a:pPr>
            <a:endParaRPr lang="en-US" sz="2400" b="1" spc="167">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endParaRPr>
          </a:p>
        </p:txBody>
      </p:sp>
      <p:sp>
        <p:nvSpPr>
          <p:cNvPr id="10" name="Text Box 9"/>
          <p:cNvSpPr txBox="1"/>
          <p:nvPr/>
        </p:nvSpPr>
        <p:spPr>
          <a:xfrm>
            <a:off x="539115" y="4149090"/>
            <a:ext cx="8304530" cy="1961515"/>
          </a:xfrm>
          <a:prstGeom prst="rect">
            <a:avLst/>
          </a:prstGeom>
          <a:noFill/>
        </p:spPr>
        <p:txBody>
          <a:bodyPr wrap="square" rtlCol="0">
            <a:spAutoFit/>
          </a:bodyPr>
          <a:p>
            <a:pPr algn="l">
              <a:lnSpc>
                <a:spcPts val="2915"/>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A Django-based web application makes the system easy to use for engineers and operators.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ts val="2915"/>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 Provides real-time failure predictions, visual insights, and interactive monitoring, improving practical usability compared to traditional models. </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ts val="2925"/>
              </a:lnSpc>
            </a:pPr>
            <a:endParaRPr lang="en-US" b="1">
              <a:solidFill>
                <a:srgbClr val="003933"/>
              </a:solidFill>
              <a:latin typeface="Arial" panose="020B0604020202020204" pitchFamily="34" charset="0"/>
              <a:ea typeface="Dosis Semi-Bold" panose="02010703020202060003"/>
              <a:cs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TYPES OF FAILURE</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4" name="Slide Number Placeholder 3"/>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5" name="Footer Placeholder 4"/>
          <p:cNvSpPr>
            <a:spLocks noGrp="1"/>
          </p:cNvSpPr>
          <p:nvPr>
            <p:ph type="ftr" sz="quarter" idx="11"/>
          </p:nvPr>
        </p:nvSpPr>
        <p:spPr>
          <a:xfrm>
            <a:off x="2307590" y="6597015"/>
            <a:ext cx="453009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6" name="Text Box 5"/>
          <p:cNvSpPr txBox="1"/>
          <p:nvPr/>
        </p:nvSpPr>
        <p:spPr>
          <a:xfrm>
            <a:off x="-324485" y="1052195"/>
            <a:ext cx="5443855" cy="398780"/>
          </a:xfrm>
          <a:prstGeom prst="rect">
            <a:avLst/>
          </a:prstGeom>
          <a:noFill/>
        </p:spPr>
        <p:txBody>
          <a:bodyPr wrap="square" rtlCol="0" anchor="t">
            <a:spAutoFit/>
          </a:bodyPr>
          <a:p>
            <a:pPr algn="ctr">
              <a:lnSpc>
                <a:spcPct val="100000"/>
              </a:lnSpc>
            </a:pPr>
            <a:r>
              <a:rPr lang="en-IN" altLang="en-US" sz="2000" spc="167">
                <a:ln w="15875"/>
                <a:gradFill>
                  <a:gsLst>
                    <a:gs pos="0">
                      <a:schemeClr val="accent1"/>
                    </a:gs>
                    <a:gs pos="100000">
                      <a:schemeClr val="accent6"/>
                    </a:gs>
                  </a:gsLst>
                  <a:lin ang="2700000" scaled="0"/>
                </a:gradFill>
                <a:effectLst/>
                <a:latin typeface="Marykate"/>
                <a:ea typeface="Marykate"/>
                <a:cs typeface="Marykate"/>
                <a:sym typeface="Marykate"/>
              </a:rPr>
              <a:t> </a:t>
            </a:r>
            <a:r>
              <a:rPr lang="en-US" sz="2000" spc="167">
                <a:ln w="15875"/>
                <a:gradFill>
                  <a:gsLst>
                    <a:gs pos="0">
                      <a:schemeClr val="accent1"/>
                    </a:gs>
                    <a:gs pos="100000">
                      <a:schemeClr val="accent6"/>
                    </a:gs>
                  </a:gsLst>
                  <a:lin ang="2700000" scaled="0"/>
                </a:gradFill>
                <a:effectLst/>
                <a:latin typeface="Marykate"/>
                <a:ea typeface="Marykate"/>
                <a:cs typeface="Marykate"/>
                <a:sym typeface="Marykate"/>
              </a:rPr>
              <a:t> </a:t>
            </a:r>
            <a:endParaRPr lang="en-US" sz="2000" b="1" spc="176">
              <a:ln w="15875"/>
              <a:gradFill>
                <a:gsLst>
                  <a:gs pos="0">
                    <a:schemeClr val="accent1"/>
                  </a:gs>
                  <a:gs pos="100000">
                    <a:schemeClr val="accent6"/>
                  </a:gs>
                </a:gsLst>
                <a:lin ang="2700000" scaled="0"/>
              </a:gradFill>
              <a:effectLst/>
              <a:latin typeface="Arial Rounded MT Bold" panose="020F0704030504030204" charset="0"/>
              <a:ea typeface="Marykate"/>
              <a:cs typeface="Arial Rounded MT Bold" panose="020F0704030504030204" charset="0"/>
              <a:sym typeface="Marykate"/>
            </a:endParaRPr>
          </a:p>
        </p:txBody>
      </p:sp>
      <p:sp>
        <p:nvSpPr>
          <p:cNvPr id="15" name="Round Diagonal Corner Rectangle 14"/>
          <p:cNvSpPr/>
          <p:nvPr/>
        </p:nvSpPr>
        <p:spPr>
          <a:xfrm>
            <a:off x="1835785" y="1807210"/>
            <a:ext cx="1799590" cy="1224280"/>
          </a:xfrm>
          <a:prstGeom prst="round2Diag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sz="2400" b="1" baseline="-25000">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rPr>
              <a:t>HEAT DISSIPATION FAILURE</a:t>
            </a:r>
            <a:endParaRPr lang="en-US" sz="2400" b="1" baseline="-25000">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endParaRPr>
          </a:p>
          <a:p>
            <a:pPr algn="ctr"/>
            <a:endParaRPr lang="en-US" sz="2400" baseline="-25000"/>
          </a:p>
        </p:txBody>
      </p:sp>
      <p:sp>
        <p:nvSpPr>
          <p:cNvPr id="16" name="Round Diagonal Corner Rectangle 15"/>
          <p:cNvSpPr/>
          <p:nvPr/>
        </p:nvSpPr>
        <p:spPr>
          <a:xfrm>
            <a:off x="508000" y="4364990"/>
            <a:ext cx="1799590" cy="1224280"/>
          </a:xfrm>
          <a:prstGeom prst="round2Diag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sz="2400" b="1" baseline="-25000">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rPr>
              <a:t>RANDOM FAILURE</a:t>
            </a:r>
            <a:endParaRPr lang="en-US" sz="2400" b="1" baseline="-25000">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endParaRPr>
          </a:p>
          <a:p>
            <a:pPr algn="ctr"/>
            <a:endParaRPr lang="en-US" sz="2400" baseline="-25000"/>
          </a:p>
        </p:txBody>
      </p:sp>
      <p:sp>
        <p:nvSpPr>
          <p:cNvPr id="17" name="Round Diagonal Corner Rectangle 16"/>
          <p:cNvSpPr/>
          <p:nvPr/>
        </p:nvSpPr>
        <p:spPr>
          <a:xfrm>
            <a:off x="6948170" y="4364990"/>
            <a:ext cx="1799590" cy="1224280"/>
          </a:xfrm>
          <a:prstGeom prst="round2Diag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sz="2400" b="1" baseline="-25000">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rPr>
              <a:t>TOOL WEAR FAILURE</a:t>
            </a:r>
            <a:endParaRPr lang="en-US" sz="2400" b="1" baseline="-25000">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endParaRPr>
          </a:p>
          <a:p>
            <a:pPr algn="ctr"/>
            <a:endParaRPr lang="en-US" sz="2400" baseline="-25000"/>
          </a:p>
        </p:txBody>
      </p:sp>
      <p:sp>
        <p:nvSpPr>
          <p:cNvPr id="18" name="Round Diagonal Corner Rectangle 17"/>
          <p:cNvSpPr/>
          <p:nvPr/>
        </p:nvSpPr>
        <p:spPr>
          <a:xfrm>
            <a:off x="3564255" y="4364990"/>
            <a:ext cx="1799590" cy="1224280"/>
          </a:xfrm>
          <a:prstGeom prst="round2Diag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sz="2400" b="1" baseline="-25000">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rPr>
              <a:t>POWER FAILURE</a:t>
            </a:r>
            <a:endParaRPr lang="en-US" sz="2400" b="1" baseline="-25000">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endParaRPr>
          </a:p>
          <a:p>
            <a:pPr algn="ctr"/>
            <a:endParaRPr lang="en-US" sz="2400" baseline="-25000"/>
          </a:p>
        </p:txBody>
      </p:sp>
      <p:sp>
        <p:nvSpPr>
          <p:cNvPr id="19" name="Round Diagonal Corner Rectangle 18"/>
          <p:cNvSpPr/>
          <p:nvPr/>
        </p:nvSpPr>
        <p:spPr>
          <a:xfrm>
            <a:off x="5292090" y="1844675"/>
            <a:ext cx="1799590" cy="1224280"/>
          </a:xfrm>
          <a:prstGeom prst="round2Diag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sz="2400" b="1" baseline="-25000">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rPr>
              <a:t>OVERSTRAIN FAILURE</a:t>
            </a:r>
            <a:endParaRPr lang="en-US" sz="2400" b="1" baseline="-25000">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endParaRPr>
          </a:p>
          <a:p>
            <a:pPr algn="ctr"/>
            <a:endParaRPr lang="en-US" sz="2400" baseline="-250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S</a:t>
            </a:r>
            <a:r>
              <a:rPr lang="en-IN" altLang="en-US" sz="3600" b="1" dirty="0">
                <a:solidFill>
                  <a:srgbClr val="7030A0"/>
                </a:solidFill>
                <a:latin typeface="Times New Roman" panose="02020603050405020304" pitchFamily="18" charset="0"/>
                <a:cs typeface="Times New Roman" panose="02020603050405020304" pitchFamily="18" charset="0"/>
              </a:rPr>
              <a:t>OFTWARE</a:t>
            </a:r>
            <a:r>
              <a:rPr lang="en-US" sz="3600" b="1" dirty="0">
                <a:solidFill>
                  <a:srgbClr val="7030A0"/>
                </a:solidFill>
                <a:latin typeface="Times New Roman" panose="02020603050405020304" pitchFamily="18" charset="0"/>
                <a:cs typeface="Times New Roman" panose="02020603050405020304" pitchFamily="18" charset="0"/>
              </a:rPr>
              <a:t>/ H</a:t>
            </a:r>
            <a:r>
              <a:rPr lang="en-IN" altLang="en-US" sz="3600" b="1" dirty="0">
                <a:solidFill>
                  <a:srgbClr val="7030A0"/>
                </a:solidFill>
                <a:latin typeface="Times New Roman" panose="02020603050405020304" pitchFamily="18" charset="0"/>
                <a:cs typeface="Times New Roman" panose="02020603050405020304" pitchFamily="18" charset="0"/>
              </a:rPr>
              <a:t>ARDWARE</a:t>
            </a:r>
            <a:r>
              <a:rPr lang="en-US" sz="3600" b="1" dirty="0">
                <a:solidFill>
                  <a:srgbClr val="7030A0"/>
                </a:solidFill>
                <a:latin typeface="Times New Roman" panose="02020603050405020304" pitchFamily="18" charset="0"/>
                <a:cs typeface="Times New Roman" panose="02020603050405020304" pitchFamily="18" charset="0"/>
              </a:rPr>
              <a:t> </a:t>
            </a:r>
            <a:r>
              <a:rPr lang="en-IN" altLang="en-US" sz="3600" b="1" dirty="0">
                <a:solidFill>
                  <a:srgbClr val="7030A0"/>
                </a:solidFill>
                <a:latin typeface="Times New Roman" panose="02020603050405020304" pitchFamily="18" charset="0"/>
                <a:cs typeface="Times New Roman" panose="02020603050405020304" pitchFamily="18" charset="0"/>
              </a:rPr>
              <a:t>USED</a:t>
            </a:r>
            <a:endParaRPr lang="en-IN" altLang="en-US"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4" name="Slide Number Placeholder 3"/>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5" name="Footer Placeholder 4"/>
          <p:cNvSpPr>
            <a:spLocks noGrp="1"/>
          </p:cNvSpPr>
          <p:nvPr>
            <p:ph type="ftr" sz="quarter" idx="11"/>
          </p:nvPr>
        </p:nvSpPr>
        <p:spPr>
          <a:xfrm>
            <a:off x="2627630" y="6597015"/>
            <a:ext cx="471741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6" name="Text Box 5"/>
          <p:cNvSpPr txBox="1"/>
          <p:nvPr/>
        </p:nvSpPr>
        <p:spPr>
          <a:xfrm>
            <a:off x="395605" y="908685"/>
            <a:ext cx="5932805" cy="460375"/>
          </a:xfrm>
          <a:prstGeom prst="rect">
            <a:avLst/>
          </a:prstGeom>
          <a:noFill/>
        </p:spPr>
        <p:txBody>
          <a:bodyPr wrap="square" rtlCol="0" anchor="t">
            <a:spAutoFit/>
          </a:bodyPr>
          <a:p>
            <a:pPr algn="l">
              <a:lnSpc>
                <a:spcPct val="100000"/>
              </a:lnSpc>
            </a:pPr>
            <a:r>
              <a:rPr lang="en-US" sz="2400" spc="18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rPr>
              <a:t>SOFTWARE REQUIREMENTS:</a:t>
            </a:r>
            <a:endParaRPr lang="en-US" sz="2400" spc="18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endParaRPr>
          </a:p>
        </p:txBody>
      </p:sp>
      <p:sp>
        <p:nvSpPr>
          <p:cNvPr id="7" name="Text Box 6"/>
          <p:cNvSpPr txBox="1"/>
          <p:nvPr/>
        </p:nvSpPr>
        <p:spPr>
          <a:xfrm>
            <a:off x="251460" y="1412240"/>
            <a:ext cx="7760970" cy="2799080"/>
          </a:xfrm>
          <a:prstGeom prst="rect">
            <a:avLst/>
          </a:prstGeom>
          <a:noFill/>
        </p:spPr>
        <p:txBody>
          <a:bodyPr wrap="square" rtlCol="0" anchor="t">
            <a:spAutoFit/>
          </a:bodyPr>
          <a:p>
            <a:pPr marL="708025" lvl="1" indent="-353695" algn="just">
              <a:lnSpc>
                <a:spcPct val="150000"/>
              </a:lnSpc>
              <a:buFont typeface="Arial" panose="020B0604020202020204"/>
              <a:buChar char="•"/>
            </a:pPr>
            <a:r>
              <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Operating System: Windows 10 or later</a:t>
            </a:r>
            <a:endPar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08025" lvl="1" indent="-353695" algn="just">
              <a:lnSpc>
                <a:spcPct val="150000"/>
              </a:lnSpc>
              <a:buFont typeface="Arial" panose="020B0604020202020204"/>
              <a:buChar char="•"/>
            </a:pPr>
            <a:r>
              <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Visual Studio Code – Used for writing and running the code efficiently</a:t>
            </a:r>
            <a:endPar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08025" lvl="1" indent="-353695" algn="just">
              <a:lnSpc>
                <a:spcPct val="130000"/>
              </a:lnSpc>
              <a:buFont typeface="Arial" panose="020B0604020202020204"/>
              <a:buChar char="•"/>
            </a:pPr>
            <a:r>
              <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Anaconda with Jupyter Notebook–data preprocessing and model development</a:t>
            </a:r>
            <a:endPar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08025" lvl="1" indent="-353695" algn="just">
              <a:lnSpc>
                <a:spcPct val="130000"/>
              </a:lnSpc>
              <a:buFont typeface="Arial" panose="020B0604020202020204"/>
              <a:buChar char="•"/>
            </a:pPr>
            <a:r>
              <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Django Framework –backend development and web application integration</a:t>
            </a:r>
            <a:endPar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08025" lvl="1" indent="-353695" algn="just">
              <a:lnSpc>
                <a:spcPct val="130000"/>
              </a:lnSpc>
              <a:buFont typeface="Arial" panose="020B0604020202020204"/>
              <a:buChar char="•"/>
            </a:pPr>
            <a:r>
              <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Libraries: NumPy, Pandas, Scikit-Learn, Matplotlib etc.</a:t>
            </a:r>
            <a:endPar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just">
              <a:lnSpc>
                <a:spcPct val="150000"/>
              </a:lnSpc>
            </a:pPr>
            <a:endPar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p:txBody>
      </p:sp>
      <p:sp>
        <p:nvSpPr>
          <p:cNvPr id="8" name="Text Box 7"/>
          <p:cNvSpPr txBox="1"/>
          <p:nvPr/>
        </p:nvSpPr>
        <p:spPr>
          <a:xfrm>
            <a:off x="323850" y="3932555"/>
            <a:ext cx="5778500" cy="460375"/>
          </a:xfrm>
          <a:prstGeom prst="rect">
            <a:avLst/>
          </a:prstGeom>
          <a:noFill/>
        </p:spPr>
        <p:txBody>
          <a:bodyPr wrap="square" rtlCol="0" anchor="t">
            <a:spAutoFit/>
          </a:bodyPr>
          <a:p>
            <a:pPr algn="l">
              <a:lnSpc>
                <a:spcPct val="100000"/>
              </a:lnSpc>
            </a:pPr>
            <a:r>
              <a:rPr lang="en-IN" altLang="en-US" sz="2400" spc="18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rPr>
              <a:t> </a:t>
            </a:r>
            <a:r>
              <a:rPr lang="en-US" sz="2400" spc="18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rPr>
              <a:t>HARDWARE REQUIREMENTS:</a:t>
            </a:r>
            <a:endParaRPr lang="en-US" sz="2400" spc="18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endParaRPr>
          </a:p>
        </p:txBody>
      </p:sp>
      <p:sp>
        <p:nvSpPr>
          <p:cNvPr id="9" name="Text Box 8"/>
          <p:cNvSpPr txBox="1"/>
          <p:nvPr/>
        </p:nvSpPr>
        <p:spPr>
          <a:xfrm>
            <a:off x="251460" y="4509135"/>
            <a:ext cx="5970905" cy="1271270"/>
          </a:xfrm>
          <a:prstGeom prst="rect">
            <a:avLst/>
          </a:prstGeom>
          <a:noFill/>
        </p:spPr>
        <p:txBody>
          <a:bodyPr wrap="square" rtlCol="0" anchor="t">
            <a:spAutoFit/>
          </a:bodyPr>
          <a:p>
            <a:pPr marL="691515" lvl="1" indent="-346075" algn="l">
              <a:lnSpc>
                <a:spcPct val="120000"/>
              </a:lnSpc>
              <a:buFont typeface="Arial" panose="020B0604020202020204"/>
              <a:buChar char="•"/>
            </a:pPr>
            <a:r>
              <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Processor: Intel i3 or higher</a:t>
            </a:r>
            <a:endPar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691515" lvl="1" indent="-346075" algn="l">
              <a:lnSpc>
                <a:spcPct val="120000"/>
              </a:lnSpc>
              <a:buFont typeface="Arial" panose="020B0604020202020204"/>
              <a:buChar char="•"/>
            </a:pPr>
            <a:r>
              <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Hard Disk: Minimum 80 GB</a:t>
            </a:r>
            <a:endPar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691515" lvl="1" indent="-346075" algn="l">
              <a:lnSpc>
                <a:spcPct val="120000"/>
              </a:lnSpc>
              <a:buFont typeface="Arial" panose="020B0604020202020204"/>
              <a:buChar char="•"/>
            </a:pPr>
            <a:r>
              <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RAM: At least 2 GB</a:t>
            </a:r>
            <a:endPar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ct val="120000"/>
              </a:lnSpc>
            </a:pPr>
            <a:endParaRPr lang="en-US" sz="1600"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SYSTEM ARCHITECTURE</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p:txBody>
      </p:sp>
      <p:sp>
        <p:nvSpPr>
          <p:cNvPr id="4" name="Slide Number Placeholder 3"/>
          <p:cNvSpPr>
            <a:spLocks noGrp="1"/>
          </p:cNvSpPr>
          <p:nvPr>
            <p:ph type="sldNum" sz="quarter" idx="12"/>
          </p:nvPr>
        </p:nvSpPr>
        <p:spPr/>
        <p:txBody>
          <a:bodyPr/>
          <a:lstStyle/>
          <a:p>
            <a:fld id="{9D3FF152-60F5-4862-82F9-1190556AA56F}" type="slidenum">
              <a:rPr lang="en-IN" sz="1400" b="1" smtClean="0">
                <a:solidFill>
                  <a:schemeClr val="tx1"/>
                </a:solidFill>
              </a:rPr>
            </a:fld>
            <a:endParaRPr lang="en-IN" b="1" dirty="0">
              <a:solidFill>
                <a:schemeClr val="tx1"/>
              </a:solidFill>
            </a:endParaRPr>
          </a:p>
        </p:txBody>
      </p:sp>
      <p:sp>
        <p:nvSpPr>
          <p:cNvPr id="5" name="Footer Placeholder 4"/>
          <p:cNvSpPr>
            <a:spLocks noGrp="1"/>
          </p:cNvSpPr>
          <p:nvPr>
            <p:ph type="ftr" sz="quarter" idx="11"/>
          </p:nvPr>
        </p:nvSpPr>
        <p:spPr>
          <a:xfrm>
            <a:off x="2357120" y="6597015"/>
            <a:ext cx="443039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16" name="Freeform 16"/>
          <p:cNvSpPr/>
          <p:nvPr/>
        </p:nvSpPr>
        <p:spPr>
          <a:xfrm>
            <a:off x="309880" y="1374140"/>
            <a:ext cx="8604885" cy="3751580"/>
          </a:xfrm>
          <a:custGeom>
            <a:avLst/>
            <a:gdLst/>
            <a:ahLst/>
            <a:cxnLst/>
            <a:rect l="l" t="t" r="r" b="b"/>
            <a:pathLst>
              <a:path w="14535404" h="5777823">
                <a:moveTo>
                  <a:pt x="0" y="0"/>
                </a:moveTo>
                <a:lnTo>
                  <a:pt x="14535404" y="0"/>
                </a:lnTo>
                <a:lnTo>
                  <a:pt x="14535404" y="5777823"/>
                </a:lnTo>
                <a:lnTo>
                  <a:pt x="0" y="5777823"/>
                </a:lnTo>
                <a:lnTo>
                  <a:pt x="0" y="0"/>
                </a:lnTo>
                <a:close/>
              </a:path>
            </a:pathLst>
          </a:custGeom>
          <a:blipFill>
            <a:blip r:embed="rId1"/>
            <a:stretch>
              <a:fillRect/>
            </a:stretch>
          </a:blipFill>
          <a:ln w="76200" cap="sq">
            <a:solidFill>
              <a:srgbClr val="000000"/>
            </a:solidFill>
            <a:prstDash val="solid"/>
            <a:miter/>
          </a:ln>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altLang="en-US" sz="36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SYSTEM DESIGN</a:t>
            </a:r>
            <a:r>
              <a:rPr lang="en-US" sz="36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 </a:t>
            </a:r>
            <a:endParaRPr lang="en-IN" sz="6000" b="1" dirty="0">
              <a:solidFill>
                <a:srgbClr val="7030A0"/>
              </a:solidFill>
              <a:latin typeface="Times New Roman" panose="02020603050405020304" pitchFamily="18" charset="0"/>
              <a:cs typeface="Times New Roman" panose="02020603050405020304" pitchFamily="18" charset="0"/>
            </a:endParaRPr>
          </a:p>
        </p:txBody>
      </p:sp>
      <p:sp>
        <p:nvSpPr>
          <p:cNvPr id="7" name="Date Placeholder 6"/>
          <p:cNvSpPr>
            <a:spLocks noGrp="1"/>
          </p:cNvSpPr>
          <p:nvPr>
            <p:ph type="dt" sz="half" idx="10"/>
          </p:nvPr>
        </p:nvSpPr>
        <p:spPr/>
        <p:txBody>
          <a:bodyPr/>
          <a:lstStyle/>
          <a:p>
            <a:r>
              <a:rPr lang="en-IN">
                <a:sym typeface="+mn-ea"/>
              </a:rPr>
              <a:t>03-04-2025</a:t>
            </a:r>
            <a:endParaRPr lang="en-IN"/>
          </a:p>
          <a:p>
            <a:endParaRPr lang="en-IN"/>
          </a:p>
        </p:txBody>
      </p:sp>
      <p:sp>
        <p:nvSpPr>
          <p:cNvPr id="8" name="Slide Number Placeholder 7"/>
          <p:cNvSpPr>
            <a:spLocks noGrp="1"/>
          </p:cNvSpPr>
          <p:nvPr>
            <p:ph type="sldNum" sz="quarter" idx="12"/>
          </p:nvPr>
        </p:nvSpPr>
        <p:spPr/>
        <p:txBody>
          <a:bodyPr/>
          <a:lstStyle/>
          <a:p>
            <a:fld id="{9D3FF152-60F5-4862-82F9-1190556AA56F}" type="slidenum">
              <a:rPr lang="en-IN" sz="1400" b="1" smtClean="0">
                <a:solidFill>
                  <a:schemeClr val="tx1"/>
                </a:solidFill>
              </a:rPr>
            </a:fld>
            <a:endParaRPr lang="en-IN" b="1" dirty="0">
              <a:solidFill>
                <a:schemeClr val="tx1"/>
              </a:solidFill>
            </a:endParaRPr>
          </a:p>
        </p:txBody>
      </p:sp>
      <p:sp>
        <p:nvSpPr>
          <p:cNvPr id="3" name="Footer Placeholder 2"/>
          <p:cNvSpPr>
            <a:spLocks noGrp="1"/>
          </p:cNvSpPr>
          <p:nvPr>
            <p:ph type="ftr" sz="quarter" idx="11"/>
          </p:nvPr>
        </p:nvSpPr>
        <p:spPr>
          <a:xfrm>
            <a:off x="2267585" y="6597015"/>
            <a:ext cx="454533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5" name="Text Box 4"/>
          <p:cNvSpPr txBox="1"/>
          <p:nvPr/>
        </p:nvSpPr>
        <p:spPr>
          <a:xfrm>
            <a:off x="-828675" y="695960"/>
            <a:ext cx="4572000" cy="460375"/>
          </a:xfrm>
          <a:prstGeom prst="rect">
            <a:avLst/>
          </a:prstGeom>
          <a:noFill/>
        </p:spPr>
        <p:txBody>
          <a:bodyPr wrap="square" rtlCol="0" anchor="t">
            <a:spAutoFit/>
          </a:bodyPr>
          <a:p>
            <a:pPr algn="ctr"/>
            <a:r>
              <a:rPr lang="en-IN" sz="2400" b="1" dirty="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charset="0"/>
                <a:cs typeface="Times New Roman" panose="02020603050405020304" pitchFamily="18" charset="0"/>
                <a:sym typeface="+mn-ea"/>
              </a:rPr>
              <a:t>1.WORKFLOW</a:t>
            </a:r>
            <a:endParaRPr lang="en-IN" sz="2400" b="1" dirty="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charset="0"/>
              <a:cs typeface="Times New Roman" panose="02020603050405020304" pitchFamily="18" charset="0"/>
              <a:sym typeface="+mn-ea"/>
            </a:endParaRPr>
          </a:p>
        </p:txBody>
      </p:sp>
      <p:sp>
        <p:nvSpPr>
          <p:cNvPr id="19" name="Freeform 19"/>
          <p:cNvSpPr/>
          <p:nvPr/>
        </p:nvSpPr>
        <p:spPr>
          <a:xfrm>
            <a:off x="2339340" y="1268730"/>
            <a:ext cx="4709160" cy="4897120"/>
          </a:xfrm>
          <a:custGeom>
            <a:avLst/>
            <a:gdLst/>
            <a:ahLst/>
            <a:cxnLst/>
            <a:rect l="l" t="t" r="r" b="b"/>
            <a:pathLst>
              <a:path w="7332305" h="6894119">
                <a:moveTo>
                  <a:pt x="0" y="0"/>
                </a:moveTo>
                <a:lnTo>
                  <a:pt x="7332305" y="0"/>
                </a:lnTo>
                <a:lnTo>
                  <a:pt x="7332305" y="6894119"/>
                </a:lnTo>
                <a:lnTo>
                  <a:pt x="0" y="6894119"/>
                </a:lnTo>
                <a:lnTo>
                  <a:pt x="0" y="0"/>
                </a:lnTo>
                <a:close/>
              </a:path>
            </a:pathLst>
          </a:custGeom>
          <a:blipFill>
            <a:blip r:embed="rId1"/>
            <a:stretch>
              <a:fillRect/>
            </a:stretch>
          </a:blipFill>
          <a:ln w="47625" cap="sq">
            <a:solidFill>
              <a:srgbClr val="000000"/>
            </a:solidFill>
            <a:prstDash val="solid"/>
            <a:miter/>
          </a:ln>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altLang="en-US" sz="36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SYSTEM DESIGN</a:t>
            </a:r>
            <a:r>
              <a:rPr lang="en-US" sz="36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 </a:t>
            </a:r>
            <a:endParaRPr lang="en-IN" sz="6000" b="1" dirty="0">
              <a:solidFill>
                <a:srgbClr val="7030A0"/>
              </a:solidFill>
              <a:latin typeface="Times New Roman" panose="02020603050405020304" pitchFamily="18" charset="0"/>
              <a:cs typeface="Times New Roman" panose="02020603050405020304" pitchFamily="18" charset="0"/>
            </a:endParaRPr>
          </a:p>
        </p:txBody>
      </p:sp>
      <p:sp>
        <p:nvSpPr>
          <p:cNvPr id="7" name="Date Placeholder 6"/>
          <p:cNvSpPr>
            <a:spLocks noGrp="1"/>
          </p:cNvSpPr>
          <p:nvPr>
            <p:ph type="dt" sz="half" idx="10"/>
          </p:nvPr>
        </p:nvSpPr>
        <p:spPr/>
        <p:txBody>
          <a:bodyPr/>
          <a:lstStyle/>
          <a:p>
            <a:r>
              <a:rPr lang="en-IN">
                <a:sym typeface="+mn-ea"/>
              </a:rPr>
              <a:t>03-04-2025</a:t>
            </a:r>
            <a:endParaRPr lang="en-IN"/>
          </a:p>
          <a:p>
            <a:endParaRPr lang="en-IN"/>
          </a:p>
        </p:txBody>
      </p:sp>
      <p:sp>
        <p:nvSpPr>
          <p:cNvPr id="8" name="Slide Number Placeholder 7"/>
          <p:cNvSpPr>
            <a:spLocks noGrp="1"/>
          </p:cNvSpPr>
          <p:nvPr>
            <p:ph type="sldNum" sz="quarter" idx="12"/>
          </p:nvPr>
        </p:nvSpPr>
        <p:spPr/>
        <p:txBody>
          <a:bodyPr/>
          <a:lstStyle/>
          <a:p>
            <a:fld id="{9D3FF152-60F5-4862-82F9-1190556AA56F}" type="slidenum">
              <a:rPr lang="en-IN" sz="1400" b="1" smtClean="0">
                <a:solidFill>
                  <a:schemeClr val="tx1"/>
                </a:solidFill>
              </a:rPr>
            </a:fld>
            <a:endParaRPr lang="en-IN" b="1" dirty="0">
              <a:solidFill>
                <a:schemeClr val="tx1"/>
              </a:solidFill>
            </a:endParaRPr>
          </a:p>
        </p:txBody>
      </p:sp>
      <p:sp>
        <p:nvSpPr>
          <p:cNvPr id="3" name="Footer Placeholder 2"/>
          <p:cNvSpPr>
            <a:spLocks noGrp="1"/>
          </p:cNvSpPr>
          <p:nvPr>
            <p:ph type="ftr" sz="quarter" idx="11"/>
          </p:nvPr>
        </p:nvSpPr>
        <p:spPr>
          <a:xfrm>
            <a:off x="2267585" y="6597015"/>
            <a:ext cx="454533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5" name="Text Box 4"/>
          <p:cNvSpPr txBox="1"/>
          <p:nvPr/>
        </p:nvSpPr>
        <p:spPr>
          <a:xfrm>
            <a:off x="-828675" y="695960"/>
            <a:ext cx="5400675" cy="460375"/>
          </a:xfrm>
          <a:prstGeom prst="rect">
            <a:avLst/>
          </a:prstGeom>
          <a:noFill/>
        </p:spPr>
        <p:txBody>
          <a:bodyPr wrap="square" rtlCol="0" anchor="t">
            <a:spAutoFit/>
          </a:bodyPr>
          <a:p>
            <a:pPr algn="ctr"/>
            <a:r>
              <a:rPr lang="en-IN" sz="2400" b="1" dirty="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charset="0"/>
                <a:cs typeface="Times New Roman" panose="02020603050405020304" pitchFamily="18" charset="0"/>
                <a:sym typeface="+mn-ea"/>
              </a:rPr>
              <a:t>2.USECASE DIAGRAM</a:t>
            </a:r>
            <a:endParaRPr lang="en-IN" sz="2400" b="1" dirty="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charset="0"/>
              <a:cs typeface="Times New Roman" panose="02020603050405020304" pitchFamily="18" charset="0"/>
              <a:sym typeface="+mn-ea"/>
            </a:endParaRPr>
          </a:p>
        </p:txBody>
      </p:sp>
      <p:sp>
        <p:nvSpPr>
          <p:cNvPr id="18" name="Freeform 18"/>
          <p:cNvSpPr/>
          <p:nvPr/>
        </p:nvSpPr>
        <p:spPr>
          <a:xfrm>
            <a:off x="2195830" y="1124585"/>
            <a:ext cx="4845685" cy="5033010"/>
          </a:xfrm>
          <a:custGeom>
            <a:avLst/>
            <a:gdLst/>
            <a:ahLst/>
            <a:cxnLst/>
            <a:rect l="l" t="t" r="r" b="b"/>
            <a:pathLst>
              <a:path w="7327591" h="7556904">
                <a:moveTo>
                  <a:pt x="0" y="0"/>
                </a:moveTo>
                <a:lnTo>
                  <a:pt x="7327591" y="0"/>
                </a:lnTo>
                <a:lnTo>
                  <a:pt x="7327591" y="7556904"/>
                </a:lnTo>
                <a:lnTo>
                  <a:pt x="0" y="7556904"/>
                </a:lnTo>
                <a:lnTo>
                  <a:pt x="0" y="0"/>
                </a:lnTo>
                <a:close/>
              </a:path>
            </a:pathLst>
          </a:custGeom>
          <a:blipFill>
            <a:blip r:embed="rId1"/>
            <a:stretch>
              <a:fillRect/>
            </a:stretch>
          </a:blipFill>
          <a:ln w="66675" cap="sq">
            <a:solidFill>
              <a:srgbClr val="000000"/>
            </a:solidFill>
            <a:prstDash val="solid"/>
            <a:miter/>
          </a:ln>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altLang="en-US" sz="36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SYSTEM DESIGN</a:t>
            </a:r>
            <a:r>
              <a:rPr lang="en-US" sz="36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 </a:t>
            </a:r>
            <a:endParaRPr lang="en-IN" sz="6000" b="1" dirty="0">
              <a:solidFill>
                <a:srgbClr val="7030A0"/>
              </a:solidFill>
              <a:latin typeface="Times New Roman" panose="02020603050405020304" pitchFamily="18" charset="0"/>
              <a:cs typeface="Times New Roman" panose="02020603050405020304" pitchFamily="18" charset="0"/>
            </a:endParaRPr>
          </a:p>
        </p:txBody>
      </p:sp>
      <p:sp>
        <p:nvSpPr>
          <p:cNvPr id="7" name="Date Placeholder 6"/>
          <p:cNvSpPr>
            <a:spLocks noGrp="1"/>
          </p:cNvSpPr>
          <p:nvPr>
            <p:ph type="dt" sz="half" idx="10"/>
          </p:nvPr>
        </p:nvSpPr>
        <p:spPr/>
        <p:txBody>
          <a:bodyPr/>
          <a:lstStyle/>
          <a:p>
            <a:r>
              <a:rPr lang="en-IN">
                <a:sym typeface="+mn-ea"/>
              </a:rPr>
              <a:t>03-04-2025</a:t>
            </a:r>
            <a:endParaRPr lang="en-IN"/>
          </a:p>
          <a:p>
            <a:endParaRPr lang="en-IN"/>
          </a:p>
        </p:txBody>
      </p:sp>
      <p:sp>
        <p:nvSpPr>
          <p:cNvPr id="8" name="Slide Number Placeholder 7"/>
          <p:cNvSpPr>
            <a:spLocks noGrp="1"/>
          </p:cNvSpPr>
          <p:nvPr>
            <p:ph type="sldNum" sz="quarter" idx="12"/>
          </p:nvPr>
        </p:nvSpPr>
        <p:spPr/>
        <p:txBody>
          <a:bodyPr/>
          <a:lstStyle/>
          <a:p>
            <a:fld id="{9D3FF152-60F5-4862-82F9-1190556AA56F}" type="slidenum">
              <a:rPr lang="en-IN" sz="1400" b="1" smtClean="0">
                <a:solidFill>
                  <a:schemeClr val="tx1"/>
                </a:solidFill>
              </a:rPr>
            </a:fld>
            <a:endParaRPr lang="en-IN" b="1" dirty="0">
              <a:solidFill>
                <a:schemeClr val="tx1"/>
              </a:solidFill>
            </a:endParaRPr>
          </a:p>
        </p:txBody>
      </p:sp>
      <p:sp>
        <p:nvSpPr>
          <p:cNvPr id="3" name="Footer Placeholder 2"/>
          <p:cNvSpPr>
            <a:spLocks noGrp="1"/>
          </p:cNvSpPr>
          <p:nvPr>
            <p:ph type="ftr" sz="quarter" idx="11"/>
          </p:nvPr>
        </p:nvSpPr>
        <p:spPr>
          <a:xfrm>
            <a:off x="2267585" y="6597015"/>
            <a:ext cx="454533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5" name="Text Box 4"/>
          <p:cNvSpPr txBox="1"/>
          <p:nvPr/>
        </p:nvSpPr>
        <p:spPr>
          <a:xfrm>
            <a:off x="-828675" y="695960"/>
            <a:ext cx="5736590" cy="460375"/>
          </a:xfrm>
          <a:prstGeom prst="rect">
            <a:avLst/>
          </a:prstGeom>
          <a:noFill/>
        </p:spPr>
        <p:txBody>
          <a:bodyPr wrap="square" rtlCol="0" anchor="t">
            <a:spAutoFit/>
          </a:bodyPr>
          <a:p>
            <a:pPr algn="ctr"/>
            <a:r>
              <a:rPr lang="en-IN" sz="2400" b="1" dirty="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charset="0"/>
                <a:cs typeface="Times New Roman" panose="02020603050405020304" pitchFamily="18" charset="0"/>
                <a:sym typeface="+mn-ea"/>
              </a:rPr>
              <a:t>3.SEQUENCE DIAGRAM</a:t>
            </a:r>
            <a:endParaRPr lang="en-IN" sz="2400" b="1" dirty="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charset="0"/>
              <a:cs typeface="Times New Roman" panose="02020603050405020304" pitchFamily="18" charset="0"/>
              <a:sym typeface="+mn-ea"/>
            </a:endParaRPr>
          </a:p>
        </p:txBody>
      </p:sp>
      <p:sp>
        <p:nvSpPr>
          <p:cNvPr id="18" name="Freeform 18"/>
          <p:cNvSpPr/>
          <p:nvPr/>
        </p:nvSpPr>
        <p:spPr>
          <a:xfrm>
            <a:off x="755650" y="1485265"/>
            <a:ext cx="8039735" cy="4384040"/>
          </a:xfrm>
          <a:custGeom>
            <a:avLst/>
            <a:gdLst/>
            <a:ahLst/>
            <a:cxnLst/>
            <a:rect l="l" t="t" r="r" b="b"/>
            <a:pathLst>
              <a:path w="10924962" h="7333381">
                <a:moveTo>
                  <a:pt x="0" y="0"/>
                </a:moveTo>
                <a:lnTo>
                  <a:pt x="10924962" y="0"/>
                </a:lnTo>
                <a:lnTo>
                  <a:pt x="10924962" y="7333380"/>
                </a:lnTo>
                <a:lnTo>
                  <a:pt x="0" y="7333380"/>
                </a:lnTo>
                <a:lnTo>
                  <a:pt x="0" y="0"/>
                </a:lnTo>
                <a:close/>
              </a:path>
            </a:pathLst>
          </a:custGeom>
          <a:blipFill>
            <a:blip r:embed="rId1"/>
            <a:stretch>
              <a:fillRect/>
            </a:stretch>
          </a:blipFill>
          <a:ln w="66675" cap="sq">
            <a:solidFill>
              <a:srgbClr val="000000"/>
            </a:solidFill>
            <a:prstDash val="solid"/>
            <a:miter/>
          </a:ln>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altLang="en-US" sz="36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SYSTEM DESIGN</a:t>
            </a:r>
            <a:r>
              <a:rPr lang="en-US" sz="36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 </a:t>
            </a:r>
            <a:endParaRPr lang="en-IN" sz="6000" b="1" dirty="0">
              <a:solidFill>
                <a:srgbClr val="7030A0"/>
              </a:solidFill>
              <a:latin typeface="Times New Roman" panose="02020603050405020304" pitchFamily="18" charset="0"/>
              <a:cs typeface="Times New Roman" panose="02020603050405020304" pitchFamily="18" charset="0"/>
            </a:endParaRPr>
          </a:p>
        </p:txBody>
      </p:sp>
      <p:sp>
        <p:nvSpPr>
          <p:cNvPr id="7" name="Date Placeholder 6"/>
          <p:cNvSpPr>
            <a:spLocks noGrp="1"/>
          </p:cNvSpPr>
          <p:nvPr>
            <p:ph type="dt" sz="half" idx="10"/>
          </p:nvPr>
        </p:nvSpPr>
        <p:spPr/>
        <p:txBody>
          <a:bodyPr/>
          <a:lstStyle/>
          <a:p>
            <a:r>
              <a:rPr lang="en-IN">
                <a:sym typeface="+mn-ea"/>
              </a:rPr>
              <a:t>03-04-2025</a:t>
            </a:r>
            <a:endParaRPr lang="en-IN"/>
          </a:p>
          <a:p>
            <a:endParaRPr lang="en-IN"/>
          </a:p>
        </p:txBody>
      </p:sp>
      <p:sp>
        <p:nvSpPr>
          <p:cNvPr id="8" name="Slide Number Placeholder 7"/>
          <p:cNvSpPr>
            <a:spLocks noGrp="1"/>
          </p:cNvSpPr>
          <p:nvPr>
            <p:ph type="sldNum" sz="quarter" idx="12"/>
          </p:nvPr>
        </p:nvSpPr>
        <p:spPr/>
        <p:txBody>
          <a:bodyPr/>
          <a:lstStyle/>
          <a:p>
            <a:fld id="{9D3FF152-60F5-4862-82F9-1190556AA56F}" type="slidenum">
              <a:rPr lang="en-IN" sz="1400" b="1" smtClean="0">
                <a:solidFill>
                  <a:schemeClr val="tx1"/>
                </a:solidFill>
              </a:rPr>
            </a:fld>
            <a:endParaRPr lang="en-IN" b="1" dirty="0">
              <a:solidFill>
                <a:schemeClr val="tx1"/>
              </a:solidFill>
            </a:endParaRPr>
          </a:p>
        </p:txBody>
      </p:sp>
      <p:sp>
        <p:nvSpPr>
          <p:cNvPr id="3" name="Footer Placeholder 2"/>
          <p:cNvSpPr>
            <a:spLocks noGrp="1"/>
          </p:cNvSpPr>
          <p:nvPr>
            <p:ph type="ftr" sz="quarter" idx="11"/>
          </p:nvPr>
        </p:nvSpPr>
        <p:spPr>
          <a:xfrm>
            <a:off x="2267585" y="6597015"/>
            <a:ext cx="454533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5" name="Text Box 4"/>
          <p:cNvSpPr txBox="1"/>
          <p:nvPr/>
        </p:nvSpPr>
        <p:spPr>
          <a:xfrm>
            <a:off x="-828675" y="695960"/>
            <a:ext cx="4572000" cy="460375"/>
          </a:xfrm>
          <a:prstGeom prst="rect">
            <a:avLst/>
          </a:prstGeom>
          <a:noFill/>
        </p:spPr>
        <p:txBody>
          <a:bodyPr wrap="square" rtlCol="0" anchor="t">
            <a:spAutoFit/>
          </a:bodyPr>
          <a:p>
            <a:pPr algn="ctr"/>
            <a:r>
              <a:rPr lang="en-IN" sz="2400" b="1" dirty="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charset="0"/>
                <a:cs typeface="Times New Roman" panose="02020603050405020304" pitchFamily="18" charset="0"/>
                <a:sym typeface="+mn-ea"/>
              </a:rPr>
              <a:t>4.ER DIAGRAM</a:t>
            </a:r>
            <a:endParaRPr lang="en-IN" sz="2400" b="1" dirty="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charset="0"/>
              <a:cs typeface="Times New Roman" panose="02020603050405020304" pitchFamily="18" charset="0"/>
              <a:sym typeface="+mn-ea"/>
            </a:endParaRPr>
          </a:p>
        </p:txBody>
      </p:sp>
      <p:sp>
        <p:nvSpPr>
          <p:cNvPr id="18" name="Freeform 18"/>
          <p:cNvSpPr/>
          <p:nvPr/>
        </p:nvSpPr>
        <p:spPr>
          <a:xfrm>
            <a:off x="539750" y="1206500"/>
            <a:ext cx="8339455" cy="4976495"/>
          </a:xfrm>
          <a:custGeom>
            <a:avLst/>
            <a:gdLst/>
            <a:ahLst/>
            <a:cxnLst/>
            <a:rect l="l" t="t" r="r" b="b"/>
            <a:pathLst>
              <a:path w="11611488" h="6966893">
                <a:moveTo>
                  <a:pt x="0" y="0"/>
                </a:moveTo>
                <a:lnTo>
                  <a:pt x="11611488" y="0"/>
                </a:lnTo>
                <a:lnTo>
                  <a:pt x="11611488" y="6966893"/>
                </a:lnTo>
                <a:lnTo>
                  <a:pt x="0" y="6966893"/>
                </a:lnTo>
                <a:lnTo>
                  <a:pt x="0" y="0"/>
                </a:lnTo>
                <a:close/>
              </a:path>
            </a:pathLst>
          </a:custGeom>
          <a:blipFill>
            <a:blip r:embed="rId1"/>
            <a:stretch>
              <a:fillRect/>
            </a:stretch>
          </a:blipFill>
          <a:ln w="66675" cap="sq">
            <a:solidFill>
              <a:srgbClr val="000000"/>
            </a:solidFill>
            <a:prstDash val="solid"/>
            <a:miter/>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567"/>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A</a:t>
            </a:r>
            <a:r>
              <a:rPr lang="en-IN" altLang="en-US" sz="3600" b="1" dirty="0">
                <a:solidFill>
                  <a:srgbClr val="7030A0"/>
                </a:solidFill>
                <a:latin typeface="Times New Roman" panose="02020603050405020304" pitchFamily="18" charset="0"/>
                <a:cs typeface="Times New Roman" panose="02020603050405020304" pitchFamily="18" charset="0"/>
              </a:rPr>
              <a:t>BSTRACT</a:t>
            </a:r>
            <a:endParaRPr lang="en-IN" altLang="en-US"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4" name="Slide Number Placeholder 3"/>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5" name="TextBox 4"/>
          <p:cNvSpPr txBox="1"/>
          <p:nvPr/>
        </p:nvSpPr>
        <p:spPr>
          <a:xfrm>
            <a:off x="17145" y="1025525"/>
            <a:ext cx="8830945" cy="4806950"/>
          </a:xfrm>
          <a:prstGeom prst="rect">
            <a:avLst/>
          </a:prstGeom>
          <a:noFill/>
        </p:spPr>
        <p:txBody>
          <a:bodyPr wrap="square" rtlCol="0">
            <a:noAutofit/>
          </a:bodyPr>
          <a:lstStyle/>
          <a:p>
            <a:pPr marL="777240" lvl="1" indent="-38862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In </a:t>
            </a:r>
            <a:r>
              <a:rPr lang="en-IN" alt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I</a:t>
            </a: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ndustries, predicting machine failures in advance is crucial to reducing downtime and improving efficiency. </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77240" lvl="1" indent="-38862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This project focuses on building machine learning models to predict when industrial machines might fail.</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77240" lvl="1" indent="-38862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The process includes cleaning and preparing the data to ensure accuracy, visualizing the data to identify useful patterns, and implementing suitable machine learning models.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77240" lvl="1" indent="-38862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The final predictive models are integrated with a Django-based web interface, making it easy for users to monitor machine conditions and get failure predictions. </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77240" lvl="1" indent="-38862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This system helps in making timely maintenance decisions, improving reliability and efficiency.</a:t>
            </a:r>
            <a:endParaRPr lang="en-IN" dirty="0">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11"/>
          </p:nvPr>
        </p:nvSpPr>
        <p:spPr>
          <a:xfrm>
            <a:off x="2555875" y="6525260"/>
            <a:ext cx="443547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MODULE DESCRIPTION</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smtClean="0">
              <a:solidFill>
                <a:schemeClr val="tx1"/>
              </a:solidFill>
            </a:endParaRPr>
          </a:p>
        </p:txBody>
      </p:sp>
      <p:sp>
        <p:nvSpPr>
          <p:cNvPr id="6" name="Footer Placeholder 5"/>
          <p:cNvSpPr>
            <a:spLocks noGrp="1"/>
          </p:cNvSpPr>
          <p:nvPr>
            <p:ph type="ftr" sz="quarter" idx="11"/>
          </p:nvPr>
        </p:nvSpPr>
        <p:spPr>
          <a:xfrm>
            <a:off x="2195830" y="6597015"/>
            <a:ext cx="475615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7" name="Text Box 6"/>
          <p:cNvSpPr txBox="1"/>
          <p:nvPr/>
        </p:nvSpPr>
        <p:spPr>
          <a:xfrm>
            <a:off x="-324485" y="836295"/>
            <a:ext cx="7166610" cy="460375"/>
          </a:xfrm>
          <a:prstGeom prst="rect">
            <a:avLst/>
          </a:prstGeom>
          <a:noFill/>
        </p:spPr>
        <p:txBody>
          <a:bodyPr wrap="square" rtlCol="0" anchor="t">
            <a:spAutoFit/>
          </a:bodyPr>
          <a:p>
            <a:pPr algn="ctr">
              <a:lnSpc>
                <a:spcPct val="100000"/>
              </a:lnSpc>
            </a:pPr>
            <a:r>
              <a:rPr lang="en-IN" alt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rPr>
              <a:t>1.</a:t>
            </a:r>
            <a:r>
              <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rPr>
              <a:t>DATA PREPROCESSING</a:t>
            </a:r>
            <a:r>
              <a:rPr lang="en-IN" alt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rPr>
              <a:t> </a:t>
            </a:r>
            <a:r>
              <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rPr>
              <a:t>MODULE</a:t>
            </a:r>
            <a:endPar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endParaRPr>
          </a:p>
        </p:txBody>
      </p:sp>
      <p:sp>
        <p:nvSpPr>
          <p:cNvPr id="8" name="Text Box 7"/>
          <p:cNvSpPr txBox="1"/>
          <p:nvPr/>
        </p:nvSpPr>
        <p:spPr>
          <a:xfrm>
            <a:off x="395605" y="1340485"/>
            <a:ext cx="8072755" cy="922020"/>
          </a:xfrm>
          <a:prstGeom prst="rect">
            <a:avLst/>
          </a:prstGeom>
          <a:noFill/>
        </p:spPr>
        <p:txBody>
          <a:bodyPr wrap="square" rtlCol="0" anchor="t">
            <a:spAutoFit/>
          </a:bodyPr>
          <a:p>
            <a:pPr marL="890270" lvl="1" indent="-445135" algn="l">
              <a:lnSpc>
                <a:spcPct val="150000"/>
              </a:lnSpc>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Cleans and normalizes raw machine data.</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a:p>
            <a:pPr marL="890270" lvl="1" indent="-445135" algn="l">
              <a:lnSpc>
                <a:spcPct val="150000"/>
              </a:lnSpc>
              <a:spcBef>
                <a:spcPct val="0"/>
              </a:spcBef>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Handles missing values and outliers for accurate predictions.</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p:txBody>
      </p:sp>
      <p:sp>
        <p:nvSpPr>
          <p:cNvPr id="9" name="Text Box 8"/>
          <p:cNvSpPr txBox="1"/>
          <p:nvPr/>
        </p:nvSpPr>
        <p:spPr>
          <a:xfrm>
            <a:off x="-575945" y="2708910"/>
            <a:ext cx="7433945" cy="829945"/>
          </a:xfrm>
          <a:prstGeom prst="rect">
            <a:avLst/>
          </a:prstGeom>
          <a:noFill/>
        </p:spPr>
        <p:txBody>
          <a:bodyPr wrap="square" rtlCol="0" anchor="t">
            <a:spAutoFit/>
          </a:bodyPr>
          <a:p>
            <a:pPr algn="ctr">
              <a:lnSpc>
                <a:spcPct val="100000"/>
              </a:lnSpc>
            </a:pPr>
            <a:r>
              <a:rPr lang="en-IN" alt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rPr>
              <a:t>2.</a:t>
            </a:r>
            <a:r>
              <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rPr>
              <a:t>DATA VISUALIZATION MODULE</a:t>
            </a:r>
            <a:endPar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endParaRPr>
          </a:p>
          <a:p>
            <a:pPr algn="ctr">
              <a:lnSpc>
                <a:spcPct val="100000"/>
              </a:lnSpc>
            </a:pPr>
            <a:endPar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endParaRPr>
          </a:p>
        </p:txBody>
      </p:sp>
      <p:sp>
        <p:nvSpPr>
          <p:cNvPr id="10" name="Text Box 9"/>
          <p:cNvSpPr txBox="1"/>
          <p:nvPr/>
        </p:nvSpPr>
        <p:spPr>
          <a:xfrm>
            <a:off x="467360" y="3284855"/>
            <a:ext cx="9082405" cy="922020"/>
          </a:xfrm>
          <a:prstGeom prst="rect">
            <a:avLst/>
          </a:prstGeom>
          <a:noFill/>
        </p:spPr>
        <p:txBody>
          <a:bodyPr wrap="square" rtlCol="0" anchor="t">
            <a:spAutoFit/>
          </a:bodyPr>
          <a:p>
            <a:pPr marL="890270" lvl="1" indent="-445135" algn="l">
              <a:lnSpc>
                <a:spcPct val="150000"/>
              </a:lnSpc>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Uses graphs and charts to analyze machine performance trends.</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a:p>
            <a:pPr marL="890270" lvl="1" indent="-445135" algn="l">
              <a:lnSpc>
                <a:spcPct val="150000"/>
              </a:lnSpc>
              <a:spcBef>
                <a:spcPct val="0"/>
              </a:spcBef>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Selects the most critical features affecting machine failure.</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p:txBody>
      </p:sp>
      <p:sp>
        <p:nvSpPr>
          <p:cNvPr id="19" name="Freeform 19"/>
          <p:cNvSpPr/>
          <p:nvPr/>
        </p:nvSpPr>
        <p:spPr>
          <a:xfrm>
            <a:off x="2484120" y="4509135"/>
            <a:ext cx="3393440" cy="1738630"/>
          </a:xfrm>
          <a:custGeom>
            <a:avLst/>
            <a:gdLst/>
            <a:ahLst/>
            <a:cxnLst/>
            <a:rect l="l" t="t" r="r" b="b"/>
            <a:pathLst>
              <a:path w="6145532" h="2711716">
                <a:moveTo>
                  <a:pt x="0" y="0"/>
                </a:moveTo>
                <a:lnTo>
                  <a:pt x="6145532" y="0"/>
                </a:lnTo>
                <a:lnTo>
                  <a:pt x="6145532" y="2711716"/>
                </a:lnTo>
                <a:lnTo>
                  <a:pt x="0" y="2711716"/>
                </a:lnTo>
                <a:lnTo>
                  <a:pt x="0" y="0"/>
                </a:lnTo>
                <a:close/>
              </a:path>
            </a:pathLst>
          </a:custGeom>
          <a:blipFill>
            <a:blip r:embed="rId1"/>
            <a:stretch>
              <a:fillRect/>
            </a:stretch>
          </a:blipFill>
          <a:ln w="57150" cap="sq">
            <a:solidFill>
              <a:schemeClr val="tx1"/>
            </a:solidFill>
            <a:prstDash val="solid"/>
            <a:miter/>
          </a:ln>
        </p:spPr>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MODULE DESCRIPTION</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smtClean="0">
              <a:solidFill>
                <a:schemeClr val="tx1"/>
              </a:solidFill>
            </a:endParaRPr>
          </a:p>
        </p:txBody>
      </p:sp>
      <p:sp>
        <p:nvSpPr>
          <p:cNvPr id="6" name="Footer Placeholder 5"/>
          <p:cNvSpPr>
            <a:spLocks noGrp="1"/>
          </p:cNvSpPr>
          <p:nvPr>
            <p:ph type="ftr" sz="quarter" idx="11"/>
          </p:nvPr>
        </p:nvSpPr>
        <p:spPr>
          <a:xfrm>
            <a:off x="2195830" y="6597015"/>
            <a:ext cx="475615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7" name="Text Box 6"/>
          <p:cNvSpPr txBox="1"/>
          <p:nvPr/>
        </p:nvSpPr>
        <p:spPr>
          <a:xfrm>
            <a:off x="-324485" y="836295"/>
            <a:ext cx="8107680" cy="829945"/>
          </a:xfrm>
          <a:prstGeom prst="rect">
            <a:avLst/>
          </a:prstGeom>
          <a:noFill/>
        </p:spPr>
        <p:txBody>
          <a:bodyPr wrap="square" rtlCol="0" anchor="t">
            <a:spAutoFit/>
          </a:bodyPr>
          <a:p>
            <a:pPr algn="ctr">
              <a:lnSpc>
                <a:spcPct val="100000"/>
              </a:lnSpc>
            </a:pPr>
            <a:r>
              <a:rPr lang="en-IN" alt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rPr>
              <a:t>3.</a:t>
            </a:r>
            <a:r>
              <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rPr>
              <a:t>MACHINE LEARNING MODEL MODULE</a:t>
            </a:r>
            <a:endPar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endParaRPr>
          </a:p>
          <a:p>
            <a:pPr algn="ctr">
              <a:lnSpc>
                <a:spcPct val="100000"/>
              </a:lnSpc>
            </a:pPr>
            <a:endPar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endParaRPr>
          </a:p>
        </p:txBody>
      </p:sp>
      <p:sp>
        <p:nvSpPr>
          <p:cNvPr id="8" name="Text Box 7"/>
          <p:cNvSpPr txBox="1"/>
          <p:nvPr/>
        </p:nvSpPr>
        <p:spPr>
          <a:xfrm>
            <a:off x="323215" y="1321435"/>
            <a:ext cx="8576310" cy="1337945"/>
          </a:xfrm>
          <a:prstGeom prst="rect">
            <a:avLst/>
          </a:prstGeom>
          <a:noFill/>
        </p:spPr>
        <p:txBody>
          <a:bodyPr wrap="square" rtlCol="0" anchor="t">
            <a:spAutoFit/>
          </a:bodyPr>
          <a:p>
            <a:pPr marL="890270" lvl="1" indent="-445135" algn="l">
              <a:lnSpc>
                <a:spcPct val="150000"/>
              </a:lnSpc>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Implements algorithms like Random Forest, Gradient Boosting, etc.</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a:p>
            <a:pPr marL="890270" lvl="1" indent="-445135" algn="l">
              <a:lnSpc>
                <a:spcPct val="150000"/>
              </a:lnSpc>
              <a:spcBef>
                <a:spcPct val="0"/>
              </a:spcBef>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Trains the model to predict different types of machine failures.</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a:p>
            <a:pPr marL="890270" lvl="1" indent="-445135" algn="l">
              <a:lnSpc>
                <a:spcPct val="150000"/>
              </a:lnSpc>
              <a:buFont typeface="Arial" panose="020B0604020202020204"/>
              <a:buChar char="•"/>
            </a:pP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p:txBody>
      </p:sp>
      <p:sp>
        <p:nvSpPr>
          <p:cNvPr id="9" name="Text Box 8"/>
          <p:cNvSpPr txBox="1"/>
          <p:nvPr/>
        </p:nvSpPr>
        <p:spPr>
          <a:xfrm>
            <a:off x="-541020" y="2660650"/>
            <a:ext cx="9981565" cy="829945"/>
          </a:xfrm>
          <a:prstGeom prst="rect">
            <a:avLst/>
          </a:prstGeom>
          <a:noFill/>
        </p:spPr>
        <p:txBody>
          <a:bodyPr wrap="square" rtlCol="0" anchor="t">
            <a:spAutoFit/>
          </a:bodyPr>
          <a:p>
            <a:pPr algn="ctr">
              <a:lnSpc>
                <a:spcPct val="100000"/>
              </a:lnSpc>
            </a:pPr>
            <a:r>
              <a:rPr lang="en-IN" alt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rPr>
              <a:t>  4.</a:t>
            </a:r>
            <a:r>
              <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rPr>
              <a:t>USER INTERFACE &amp;WEB INTEGRATION MODULE</a:t>
            </a:r>
            <a:endPar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endParaRPr>
          </a:p>
          <a:p>
            <a:pPr algn="ctr">
              <a:lnSpc>
                <a:spcPct val="100000"/>
              </a:lnSpc>
            </a:pPr>
            <a:endParaRPr lang="en-US" sz="2400" spc="150">
              <a:ln w="15875"/>
              <a:gradFill>
                <a:gsLst>
                  <a:gs pos="0">
                    <a:schemeClr val="accent1">
                      <a:hueMod val="80000"/>
                    </a:schemeClr>
                  </a:gs>
                  <a:gs pos="100000">
                    <a:schemeClr val="accent1">
                      <a:alpha val="100000"/>
                    </a:schemeClr>
                  </a:gs>
                </a:gsLst>
                <a:lin ang="2700000" scaled="0"/>
              </a:gradFill>
              <a:effectLst/>
              <a:latin typeface="Arial Rounded MT Bold" panose="020F0704030504030204" charset="0"/>
              <a:ea typeface="Marykate"/>
              <a:cs typeface="Arial Rounded MT Bold" panose="020F0704030504030204" charset="0"/>
              <a:sym typeface="Marykate"/>
            </a:endParaRPr>
          </a:p>
        </p:txBody>
      </p:sp>
      <p:sp>
        <p:nvSpPr>
          <p:cNvPr id="10" name="Text Box 9"/>
          <p:cNvSpPr txBox="1"/>
          <p:nvPr/>
        </p:nvSpPr>
        <p:spPr>
          <a:xfrm>
            <a:off x="323215" y="3284855"/>
            <a:ext cx="9082405" cy="1753235"/>
          </a:xfrm>
          <a:prstGeom prst="rect">
            <a:avLst/>
          </a:prstGeom>
          <a:noFill/>
        </p:spPr>
        <p:txBody>
          <a:bodyPr wrap="square" rtlCol="0" anchor="t">
            <a:spAutoFit/>
          </a:bodyPr>
          <a:p>
            <a:pPr marL="890270" lvl="1" indent="-445135" algn="l">
              <a:lnSpc>
                <a:spcPct val="150000"/>
              </a:lnSpc>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Built using Django Framework and Visual Studio Code for deployment.</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a:p>
            <a:pPr marL="890270" lvl="1" indent="-445135" algn="l">
              <a:lnSpc>
                <a:spcPct val="150000"/>
              </a:lnSpc>
              <a:spcBef>
                <a:spcPct val="0"/>
              </a:spcBef>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Provides a web-based platform for users to input machine data and get failure predictions</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a:p>
            <a:pPr marL="890270" lvl="1" indent="-445135" algn="l">
              <a:lnSpc>
                <a:spcPct val="150000"/>
              </a:lnSpc>
              <a:buFont typeface="Arial" panose="020B0604020202020204"/>
              <a:buChar char="•"/>
            </a:pP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p:txBody>
      </p:sp>
      <p:sp>
        <p:nvSpPr>
          <p:cNvPr id="4" name="Freeform 19"/>
          <p:cNvSpPr/>
          <p:nvPr/>
        </p:nvSpPr>
        <p:spPr>
          <a:xfrm>
            <a:off x="3131820" y="4668520"/>
            <a:ext cx="2931795" cy="1363345"/>
          </a:xfrm>
          <a:custGeom>
            <a:avLst/>
            <a:gdLst/>
            <a:ahLst/>
            <a:cxnLst/>
            <a:rect l="l" t="t" r="r" b="b"/>
            <a:pathLst>
              <a:path w="3354487" h="1886899">
                <a:moveTo>
                  <a:pt x="0" y="0"/>
                </a:moveTo>
                <a:lnTo>
                  <a:pt x="3354488" y="0"/>
                </a:lnTo>
                <a:lnTo>
                  <a:pt x="3354488" y="1886899"/>
                </a:lnTo>
                <a:lnTo>
                  <a:pt x="0" y="1886899"/>
                </a:lnTo>
                <a:lnTo>
                  <a:pt x="0" y="0"/>
                </a:lnTo>
                <a:close/>
              </a:path>
            </a:pathLst>
          </a:custGeom>
          <a:blipFill>
            <a:blip r:embed="rId1"/>
            <a:stretch>
              <a:fillRect/>
            </a:stretch>
          </a:blipFill>
        </p:spPr>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ALGORITHM DESCRIPTION</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smtClean="0">
              <a:solidFill>
                <a:schemeClr val="tx1"/>
              </a:solidFill>
            </a:endParaRPr>
          </a:p>
        </p:txBody>
      </p:sp>
      <p:sp>
        <p:nvSpPr>
          <p:cNvPr id="6" name="Footer Placeholder 5"/>
          <p:cNvSpPr>
            <a:spLocks noGrp="1"/>
          </p:cNvSpPr>
          <p:nvPr>
            <p:ph type="ftr" sz="quarter" idx="11"/>
          </p:nvPr>
        </p:nvSpPr>
        <p:spPr>
          <a:xfrm>
            <a:off x="2483485" y="6597015"/>
            <a:ext cx="450659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7" name="Rounded Rectangle 6"/>
          <p:cNvSpPr/>
          <p:nvPr/>
        </p:nvSpPr>
        <p:spPr>
          <a:xfrm>
            <a:off x="393700" y="1484630"/>
            <a:ext cx="3575050" cy="1944370"/>
          </a:xfrm>
          <a:prstGeom prst="roundRect">
            <a:avLst/>
          </a:prstGeom>
          <a:solidFill>
            <a:schemeClr val="accent5"/>
          </a:solidFill>
        </p:spPr>
        <p:style>
          <a:lnRef idx="2">
            <a:schemeClr val="accent1">
              <a:lumMod val="75000"/>
            </a:schemeClr>
          </a:lnRef>
          <a:fillRef idx="1">
            <a:schemeClr val="accent1"/>
          </a:fillRef>
          <a:effectRef idx="0">
            <a:srgbClr val="FFFFFF"/>
          </a:effectRef>
          <a:fontRef idx="minor">
            <a:schemeClr val="lt1"/>
          </a:fontRef>
        </p:style>
        <p:txBody>
          <a:bodyPr rtlCol="0" anchor="ctr"/>
          <a:p>
            <a:pPr marL="656590" lvl="1" indent="-328295" algn="l">
              <a:lnSpc>
                <a:spcPct val="80000"/>
              </a:lnSpc>
              <a:buFont typeface="Arial" panose="020B0604020202020204"/>
              <a:buChar char="•"/>
            </a:pPr>
            <a:endParaRPr lang="en-US" b="1">
              <a:solidFill>
                <a:schemeClr val="bg1"/>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328295" lvl="1" indent="0" algn="l">
              <a:lnSpc>
                <a:spcPct val="80000"/>
              </a:lnSpc>
              <a:buFont typeface="Arial" panose="020B0604020202020204"/>
              <a:buNone/>
            </a:pPr>
            <a:r>
              <a:rPr lang="en-US" b="1">
                <a:solidFill>
                  <a:schemeClr val="bg1"/>
                </a:solidFill>
                <a:latin typeface="Arial" panose="020B0604020202020204" pitchFamily="34" charset="0"/>
                <a:ea typeface="Dosis Semi-Bold" panose="02010703020202060003"/>
                <a:cs typeface="Arial" panose="020B0604020202020204" pitchFamily="34" charset="0"/>
                <a:sym typeface="Dosis Semi-Bold" panose="02010703020202060003"/>
              </a:rPr>
              <a:t>Works by creating multiple decision trees and combining their results to make a final prediction.</a:t>
            </a:r>
            <a:endParaRPr lang="en-US" b="1">
              <a:solidFill>
                <a:schemeClr val="bg1"/>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328295" lvl="1" indent="0" algn="l">
              <a:lnSpc>
                <a:spcPct val="80000"/>
              </a:lnSpc>
              <a:buFont typeface="Arial" panose="020B0604020202020204"/>
              <a:buNone/>
            </a:pPr>
            <a:endParaRPr b="1">
              <a:solidFill>
                <a:schemeClr val="bg1"/>
              </a:solidFill>
              <a:latin typeface="Arial" panose="020B0604020202020204" pitchFamily="34" charset="0"/>
              <a:cs typeface="Arial" panose="020B0604020202020204" pitchFamily="34" charset="0"/>
            </a:endParaRPr>
          </a:p>
          <a:p>
            <a:pPr marL="656590" lvl="1" indent="-328295" algn="l">
              <a:lnSpc>
                <a:spcPct val="80000"/>
              </a:lnSpc>
              <a:buFont typeface="Arial" panose="020B0604020202020204"/>
              <a:buChar char="•"/>
            </a:pPr>
            <a:r>
              <a:rPr lang="en-US" b="1">
                <a:solidFill>
                  <a:schemeClr val="bg1"/>
                </a:solidFill>
                <a:latin typeface="Arial" panose="020B0604020202020204" pitchFamily="34" charset="0"/>
                <a:ea typeface="Dosis Bold" panose="02010803020202060003"/>
                <a:cs typeface="Arial" panose="020B0604020202020204" pitchFamily="34" charset="0"/>
                <a:sym typeface="Dosis Bold" panose="02010803020202060003"/>
              </a:rPr>
              <a:t>ACCURACY- 99.93%</a:t>
            </a:r>
            <a:endParaRPr lang="en-US" b="1">
              <a:solidFill>
                <a:schemeClr val="bg1"/>
              </a:solidFill>
              <a:latin typeface="Arial" panose="020B0604020202020204" pitchFamily="34" charset="0"/>
              <a:ea typeface="Dosis Bold" panose="02010803020202060003"/>
              <a:cs typeface="Arial" panose="020B0604020202020204" pitchFamily="34" charset="0"/>
              <a:sym typeface="Dosis Bold" panose="02010803020202060003"/>
            </a:endParaRPr>
          </a:p>
          <a:p>
            <a:pPr algn="l">
              <a:lnSpc>
                <a:spcPct val="100000"/>
              </a:lnSpc>
              <a:spcBef>
                <a:spcPct val="0"/>
              </a:spcBef>
            </a:pPr>
            <a:endParaRPr lang="en-US" b="1">
              <a:solidFill>
                <a:schemeClr val="bg1"/>
              </a:solidFill>
              <a:latin typeface="Arial" panose="020B0604020202020204" pitchFamily="34" charset="0"/>
              <a:ea typeface="Dosis Bold" panose="02010803020202060003"/>
              <a:cs typeface="Arial" panose="020B0604020202020204" pitchFamily="34" charset="0"/>
              <a:sym typeface="Dosis Bold" panose="02010803020202060003"/>
            </a:endParaRPr>
          </a:p>
        </p:txBody>
      </p:sp>
      <p:sp>
        <p:nvSpPr>
          <p:cNvPr id="8" name="Rounded Rectangle 7"/>
          <p:cNvSpPr/>
          <p:nvPr/>
        </p:nvSpPr>
        <p:spPr>
          <a:xfrm>
            <a:off x="2700020" y="4364990"/>
            <a:ext cx="3312160" cy="1944370"/>
          </a:xfrm>
          <a:prstGeom prst="roundRect">
            <a:avLst/>
          </a:prstGeom>
          <a:solidFill>
            <a:schemeClr val="accent5"/>
          </a:solidFill>
        </p:spPr>
        <p:style>
          <a:lnRef idx="2">
            <a:schemeClr val="accent1">
              <a:lumMod val="75000"/>
            </a:schemeClr>
          </a:lnRef>
          <a:fillRef idx="1">
            <a:schemeClr val="accent1"/>
          </a:fillRef>
          <a:effectRef idx="0">
            <a:srgbClr val="FFFFFF"/>
          </a:effectRef>
          <a:fontRef idx="minor">
            <a:schemeClr val="lt1"/>
          </a:fontRef>
        </p:style>
        <p:txBody>
          <a:bodyPr rtlCol="0" anchor="ctr"/>
          <a:p>
            <a:pPr marL="621665" lvl="1" indent="-310515" algn="l">
              <a:lnSpc>
                <a:spcPct val="100000"/>
              </a:lnSpc>
              <a:buFont typeface="Arial" panose="020B0604020202020204"/>
              <a:buChar char="•"/>
            </a:pPr>
            <a:endParaRPr lang="en-US" b="1">
              <a:solidFill>
                <a:schemeClr val="bg1"/>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311150" lvl="1" indent="0" algn="l">
              <a:lnSpc>
                <a:spcPct val="100000"/>
              </a:lnSpc>
              <a:buFont typeface="Arial" panose="020B0604020202020204"/>
              <a:buNone/>
            </a:pPr>
            <a:r>
              <a:rPr lang="en-US" b="1">
                <a:solidFill>
                  <a:schemeClr val="bg1"/>
                </a:solidFill>
                <a:latin typeface="Arial" panose="020B0604020202020204" pitchFamily="34" charset="0"/>
                <a:ea typeface="Dosis Semi-Bold" panose="02010703020202060003"/>
                <a:cs typeface="Arial" panose="020B0604020202020204" pitchFamily="34" charset="0"/>
                <a:sym typeface="Dosis Semi-Bold" panose="02010703020202060003"/>
              </a:rPr>
              <a:t>Learns step by step, correcting its mistakes in each round.</a:t>
            </a:r>
            <a:endParaRPr lang="en-US" b="1">
              <a:solidFill>
                <a:schemeClr val="bg1"/>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l">
              <a:lnSpc>
                <a:spcPct val="100000"/>
              </a:lnSpc>
            </a:pPr>
            <a:endParaRPr>
              <a:solidFill>
                <a:schemeClr val="bg1"/>
              </a:solidFill>
              <a:latin typeface="Arial" panose="020B0604020202020204" pitchFamily="34" charset="0"/>
              <a:cs typeface="Arial" panose="020B0604020202020204" pitchFamily="34" charset="0"/>
            </a:endParaRPr>
          </a:p>
          <a:p>
            <a:pPr marL="621665" lvl="1" indent="-310515" algn="l">
              <a:lnSpc>
                <a:spcPct val="100000"/>
              </a:lnSpc>
              <a:buFont typeface="Arial" panose="020B0604020202020204"/>
              <a:buChar char="•"/>
            </a:pPr>
            <a:r>
              <a:rPr lang="en-US" b="1">
                <a:solidFill>
                  <a:schemeClr val="bg1"/>
                </a:solidFill>
                <a:latin typeface="Arial" panose="020B0604020202020204" pitchFamily="34" charset="0"/>
                <a:ea typeface="Dosis Bold" panose="02010803020202060003"/>
                <a:cs typeface="Arial" panose="020B0604020202020204" pitchFamily="34" charset="0"/>
                <a:sym typeface="Dosis Bold" panose="02010803020202060003"/>
              </a:rPr>
              <a:t>ACCURACY-98.85%</a:t>
            </a:r>
            <a:endParaRPr>
              <a:solidFill>
                <a:schemeClr val="bg1"/>
              </a:solidFill>
              <a:latin typeface="Arial" panose="020B0604020202020204" pitchFamily="34" charset="0"/>
              <a:cs typeface="Arial" panose="020B0604020202020204" pitchFamily="34" charset="0"/>
            </a:endParaRPr>
          </a:p>
          <a:p>
            <a:pPr algn="ctr">
              <a:lnSpc>
                <a:spcPct val="100000"/>
              </a:lnSpc>
            </a:pPr>
            <a:endParaRPr lang="en-US">
              <a:solidFill>
                <a:schemeClr val="bg1"/>
              </a:solidFill>
              <a:latin typeface="Arial" panose="020B0604020202020204" pitchFamily="34" charset="0"/>
              <a:cs typeface="Arial" panose="020B0604020202020204" pitchFamily="34" charset="0"/>
            </a:endParaRPr>
          </a:p>
        </p:txBody>
      </p:sp>
      <p:sp>
        <p:nvSpPr>
          <p:cNvPr id="9" name="Rounded Rectangle 8"/>
          <p:cNvSpPr/>
          <p:nvPr/>
        </p:nvSpPr>
        <p:spPr>
          <a:xfrm>
            <a:off x="5253355" y="1460500"/>
            <a:ext cx="3566795" cy="1944370"/>
          </a:xfrm>
          <a:prstGeom prst="roundRect">
            <a:avLst/>
          </a:prstGeom>
          <a:solidFill>
            <a:schemeClr val="accent5"/>
          </a:solidFill>
          <a:ln>
            <a:solidFill>
              <a:schemeClr val="accent1"/>
            </a:solidFill>
          </a:ln>
        </p:spPr>
        <p:style>
          <a:lnRef idx="0">
            <a:srgbClr val="FFFFFF"/>
          </a:lnRef>
          <a:fillRef idx="1">
            <a:schemeClr val="accent1"/>
          </a:fillRef>
          <a:effectRef idx="0">
            <a:srgbClr val="FFFFFF"/>
          </a:effectRef>
          <a:fontRef idx="minor">
            <a:schemeClr val="lt1"/>
          </a:fontRef>
        </p:style>
        <p:txBody>
          <a:bodyPr rtlCol="0" anchor="ctr"/>
          <a:p>
            <a:pPr marL="311150" lvl="1" indent="0" algn="l">
              <a:lnSpc>
                <a:spcPct val="80000"/>
              </a:lnSpc>
              <a:buFont typeface="Arial" panose="020B0604020202020204"/>
              <a:buNone/>
            </a:pPr>
            <a:r>
              <a:rPr lang="en-US" b="1">
                <a:solidFill>
                  <a:schemeClr val="bg1"/>
                </a:solidFill>
                <a:latin typeface="Arial" panose="020B0604020202020204" pitchFamily="34" charset="0"/>
                <a:ea typeface="Dosis Bold" panose="02010803020202060003"/>
                <a:cs typeface="Arial" panose="020B0604020202020204" pitchFamily="34" charset="0"/>
                <a:sym typeface="Dosis Bold" panose="02010803020202060003"/>
              </a:rPr>
              <a:t>Assumes that each feature works independently, which may not always be true.</a:t>
            </a:r>
            <a:endParaRPr lang="en-US" b="1">
              <a:solidFill>
                <a:schemeClr val="bg1"/>
              </a:solidFill>
              <a:latin typeface="Arial" panose="020B0604020202020204" pitchFamily="34" charset="0"/>
              <a:ea typeface="Dosis Bold" panose="02010803020202060003"/>
              <a:cs typeface="Arial" panose="020B0604020202020204" pitchFamily="34" charset="0"/>
              <a:sym typeface="Dosis Bold" panose="02010803020202060003"/>
            </a:endParaRPr>
          </a:p>
          <a:p>
            <a:pPr algn="l">
              <a:lnSpc>
                <a:spcPct val="80000"/>
              </a:lnSpc>
            </a:pPr>
            <a:endParaRPr>
              <a:solidFill>
                <a:schemeClr val="bg1"/>
              </a:solidFill>
              <a:latin typeface="Arial" panose="020B0604020202020204" pitchFamily="34" charset="0"/>
              <a:cs typeface="Arial" panose="020B0604020202020204" pitchFamily="34" charset="0"/>
            </a:endParaRPr>
          </a:p>
          <a:p>
            <a:pPr marL="621665" lvl="1" indent="-310515" algn="l">
              <a:lnSpc>
                <a:spcPct val="80000"/>
              </a:lnSpc>
              <a:buFont typeface="Arial" panose="020B0604020202020204"/>
              <a:buChar char="•"/>
            </a:pPr>
            <a:r>
              <a:rPr lang="en-US" b="1">
                <a:solidFill>
                  <a:schemeClr val="bg1"/>
                </a:solidFill>
                <a:latin typeface="Arial" panose="020B0604020202020204" pitchFamily="34" charset="0"/>
                <a:ea typeface="Dosis Bold" panose="02010803020202060003"/>
                <a:cs typeface="Arial" panose="020B0604020202020204" pitchFamily="34" charset="0"/>
                <a:sym typeface="Dosis Bold" panose="02010803020202060003"/>
              </a:rPr>
              <a:t>ACCURACY-39.19%</a:t>
            </a:r>
            <a:endParaRPr lang="en-US" b="1">
              <a:solidFill>
                <a:schemeClr val="bg1"/>
              </a:solidFill>
              <a:latin typeface="Arial" panose="020B0604020202020204" pitchFamily="34" charset="0"/>
              <a:ea typeface="Dosis Bold" panose="02010803020202060003"/>
              <a:cs typeface="Arial" panose="020B0604020202020204" pitchFamily="34" charset="0"/>
              <a:sym typeface="Dosis Bold" panose="02010803020202060003"/>
            </a:endParaRPr>
          </a:p>
        </p:txBody>
      </p:sp>
      <p:sp>
        <p:nvSpPr>
          <p:cNvPr id="10" name="Text Box 9"/>
          <p:cNvSpPr txBox="1"/>
          <p:nvPr/>
        </p:nvSpPr>
        <p:spPr>
          <a:xfrm>
            <a:off x="-756285" y="757555"/>
            <a:ext cx="5866765" cy="655320"/>
          </a:xfrm>
          <a:prstGeom prst="rect">
            <a:avLst/>
          </a:prstGeom>
          <a:noFill/>
        </p:spPr>
        <p:txBody>
          <a:bodyPr wrap="square" rtlCol="0" anchor="t">
            <a:spAutoFit/>
          </a:bodyPr>
          <a:p>
            <a:pPr algn="ctr">
              <a:lnSpc>
                <a:spcPts val="4400"/>
              </a:lnSpc>
            </a:pPr>
            <a:r>
              <a:rPr lang="en-US" sz="2000">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Arial Rounded MT Bold" panose="020F0704030504030204" charset="0"/>
                <a:ea typeface="Marykate"/>
                <a:cs typeface="Arial Rounded MT Bold" panose="020F0704030504030204" charset="0"/>
                <a:sym typeface="Marykate"/>
              </a:rPr>
              <a:t>1</a:t>
            </a:r>
            <a:r>
              <a:rPr lang="en-IN" altLang="en-US" sz="2000">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Arial Rounded MT Bold" panose="020F0704030504030204" charset="0"/>
                <a:ea typeface="Marykate"/>
                <a:cs typeface="Arial Rounded MT Bold" panose="020F0704030504030204" charset="0"/>
                <a:sym typeface="Marykate"/>
              </a:rPr>
              <a:t>.</a:t>
            </a:r>
            <a:r>
              <a:rPr lang="en-US" sz="2000">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Arial Rounded MT Bold" panose="020F0704030504030204" charset="0"/>
                <a:ea typeface="Marykate"/>
                <a:cs typeface="Arial Rounded MT Bold" panose="020F0704030504030204" charset="0"/>
                <a:sym typeface="Marykate"/>
              </a:rPr>
              <a:t> RANDOM FOREST CLASSIFIER </a:t>
            </a:r>
            <a:endParaRPr lang="en-US" sz="2000">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Arial Rounded MT Bold" panose="020F0704030504030204" charset="0"/>
              <a:ea typeface="Marykate"/>
              <a:cs typeface="Arial Rounded MT Bold" panose="020F0704030504030204" charset="0"/>
              <a:sym typeface="Marykate"/>
            </a:endParaRPr>
          </a:p>
        </p:txBody>
      </p:sp>
      <p:sp>
        <p:nvSpPr>
          <p:cNvPr id="11" name="Text Box 10"/>
          <p:cNvSpPr txBox="1"/>
          <p:nvPr/>
        </p:nvSpPr>
        <p:spPr>
          <a:xfrm>
            <a:off x="4716145" y="727075"/>
            <a:ext cx="4572000" cy="655320"/>
          </a:xfrm>
          <a:prstGeom prst="rect">
            <a:avLst/>
          </a:prstGeom>
          <a:noFill/>
        </p:spPr>
        <p:txBody>
          <a:bodyPr wrap="square" rtlCol="0" anchor="t">
            <a:spAutoFit/>
          </a:bodyPr>
          <a:p>
            <a:pPr algn="ctr">
              <a:lnSpc>
                <a:spcPts val="4400"/>
              </a:lnSpc>
            </a:pPr>
            <a:r>
              <a:rPr lang="en-IN" altLang="en-US" sz="2000">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Arial Rounded MT Bold" panose="020F0704030504030204" charset="0"/>
                <a:ea typeface="Marykate"/>
                <a:cs typeface="Arial Rounded MT Bold" panose="020F0704030504030204" charset="0"/>
                <a:sym typeface="Marykate"/>
              </a:rPr>
              <a:t>2.</a:t>
            </a:r>
            <a:r>
              <a:rPr lang="en-US" sz="2000">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Arial Rounded MT Bold" panose="020F0704030504030204" charset="0"/>
                <a:ea typeface="Marykate"/>
                <a:cs typeface="Arial Rounded MT Bold" panose="020F0704030504030204" charset="0"/>
                <a:sym typeface="Marykate"/>
              </a:rPr>
              <a:t> NAIVE BAYES CLASSIFIER</a:t>
            </a:r>
            <a:endParaRPr lang="en-US" sz="2000">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Arial Rounded MT Bold" panose="020F0704030504030204" charset="0"/>
              <a:ea typeface="Marykate"/>
              <a:cs typeface="Arial Rounded MT Bold" panose="020F0704030504030204" charset="0"/>
              <a:sym typeface="Marykate"/>
            </a:endParaRPr>
          </a:p>
        </p:txBody>
      </p:sp>
      <p:sp>
        <p:nvSpPr>
          <p:cNvPr id="12" name="Text Box 11"/>
          <p:cNvSpPr txBox="1"/>
          <p:nvPr/>
        </p:nvSpPr>
        <p:spPr>
          <a:xfrm>
            <a:off x="1595755" y="4004945"/>
            <a:ext cx="5394325" cy="398780"/>
          </a:xfrm>
          <a:prstGeom prst="rect">
            <a:avLst/>
          </a:prstGeom>
          <a:noFill/>
        </p:spPr>
        <p:txBody>
          <a:bodyPr wrap="square" rtlCol="0" anchor="t">
            <a:spAutoFit/>
          </a:bodyPr>
          <a:p>
            <a:pPr algn="ctr">
              <a:lnSpc>
                <a:spcPct val="100000"/>
              </a:lnSpc>
            </a:pPr>
            <a:r>
              <a:rPr lang="en-IN" altLang="en-US" sz="2000">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Arial Rounded MT Bold" panose="020F0704030504030204" charset="0"/>
                <a:ea typeface="Marykate"/>
                <a:cs typeface="Arial Rounded MT Bold" panose="020F0704030504030204" charset="0"/>
                <a:sym typeface="Marykate"/>
              </a:rPr>
              <a:t>3.</a:t>
            </a:r>
            <a:r>
              <a:rPr lang="en-US" sz="2000">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Arial Rounded MT Bold" panose="020F0704030504030204" charset="0"/>
                <a:ea typeface="Marykate"/>
                <a:cs typeface="Arial Rounded MT Bold" panose="020F0704030504030204" charset="0"/>
                <a:sym typeface="Marykate"/>
              </a:rPr>
              <a:t>GRADIENT BOOSTING ALGORITHM </a:t>
            </a:r>
            <a:endParaRPr lang="en-US" sz="2000">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RESULTS</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smtClean="0">
              <a:solidFill>
                <a:schemeClr val="tx1"/>
              </a:solidFill>
            </a:endParaRPr>
          </a:p>
        </p:txBody>
      </p:sp>
      <p:sp>
        <p:nvSpPr>
          <p:cNvPr id="6" name="Footer Placeholder 5"/>
          <p:cNvSpPr>
            <a:spLocks noGrp="1"/>
          </p:cNvSpPr>
          <p:nvPr>
            <p:ph type="ftr" sz="quarter" idx="11"/>
          </p:nvPr>
        </p:nvSpPr>
        <p:spPr>
          <a:xfrm>
            <a:off x="2771775" y="6525260"/>
            <a:ext cx="441071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8" name="Text Box 7"/>
          <p:cNvSpPr txBox="1"/>
          <p:nvPr/>
        </p:nvSpPr>
        <p:spPr>
          <a:xfrm>
            <a:off x="251460" y="548640"/>
            <a:ext cx="8722360" cy="4964430"/>
          </a:xfrm>
          <a:prstGeom prst="rect">
            <a:avLst/>
          </a:prstGeom>
          <a:noFill/>
        </p:spPr>
        <p:txBody>
          <a:bodyPr wrap="square" rtlCol="0" anchor="t">
            <a:spAutoFit/>
          </a:bodyPr>
          <a:p>
            <a:pPr marL="787400" lvl="1" indent="-393700" algn="l">
              <a:lnSpc>
                <a:spcPct val="150000"/>
              </a:lnSpc>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The results of our predictive power machine learning model for machine failure status indicate that the Random Forest Classifier achieved the highest accuracy of 99.93%, making it the most reliable algorithm for failure prediction. </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a:p>
            <a:pPr marL="787400" lvl="1" indent="-393700" algn="l">
              <a:lnSpc>
                <a:spcPct val="150000"/>
              </a:lnSpc>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Naive Bayes Classifier performed poorly with an accuracy of only 39.19%, due to its assumption that all input features are independent, which is not ideal for machine failure prediction. </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a:p>
            <a:pPr marL="787400" lvl="1" indent="-393700" algn="l">
              <a:lnSpc>
                <a:spcPct val="140000"/>
              </a:lnSpc>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These findings highlight that Random Forest Classifier and Gradient Boosting Algorithm are the most suitable algorithms for predictive maintenance, providing a highly accurate and reliable approach to detecting failures in advance. </a:t>
            </a:r>
            <a:r>
              <a:rPr lang="en-IN" alt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 </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a:p>
            <a:pPr marL="787400" lvl="1" indent="-393700" algn="l">
              <a:lnSpc>
                <a:spcPct val="150000"/>
              </a:lnSpc>
              <a:spcBef>
                <a:spcPct val="0"/>
              </a:spcBef>
              <a:buFont typeface="Arial" panose="020B0604020202020204"/>
              <a:buChar char="•"/>
            </a:pP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p:txBody>
      </p:sp>
      <p:sp>
        <p:nvSpPr>
          <p:cNvPr id="9" name="Text Box 8"/>
          <p:cNvSpPr txBox="1"/>
          <p:nvPr/>
        </p:nvSpPr>
        <p:spPr>
          <a:xfrm>
            <a:off x="251460" y="4940935"/>
            <a:ext cx="9509760" cy="922020"/>
          </a:xfrm>
          <a:prstGeom prst="rect">
            <a:avLst/>
          </a:prstGeom>
          <a:noFill/>
        </p:spPr>
        <p:txBody>
          <a:bodyPr wrap="square" rtlCol="0" anchor="t">
            <a:spAutoFit/>
          </a:bodyPr>
          <a:p>
            <a:pPr marL="787400" lvl="1" indent="-393700" algn="l">
              <a:lnSpc>
                <a:spcPct val="150000"/>
              </a:lnSpc>
              <a:spcBef>
                <a:spcPct val="0"/>
              </a:spcBef>
              <a:buFont typeface="Arial" panose="020B0604020202020204"/>
              <a:buChar char="•"/>
            </a:pPr>
            <a:r>
              <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rPr>
              <a:t>The low performance of Naive Bayes Classifier confirms that simpler probabilistic models are not effective for this type of complex problem. </a:t>
            </a:r>
            <a:endParaRPr lang="en-US" b="1">
              <a:solidFill>
                <a:srgbClr val="000000"/>
              </a:solidFill>
              <a:latin typeface="Arial" panose="020B0604020202020204" pitchFamily="34" charset="0"/>
              <a:ea typeface="29LT Adir Semi-Bold" panose="00000706000000000000"/>
              <a:cs typeface="Arial" panose="020B0604020202020204" pitchFamily="34" charset="0"/>
              <a:sym typeface="29LT Adir Semi-Bold" panose="0000070600000000000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S</a:t>
            </a:r>
            <a:r>
              <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CREENSHOTS</a:t>
            </a:r>
            <a:endPar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smtClean="0">
              <a:solidFill>
                <a:schemeClr val="tx1"/>
              </a:solidFill>
            </a:endParaRPr>
          </a:p>
        </p:txBody>
      </p:sp>
      <p:sp>
        <p:nvSpPr>
          <p:cNvPr id="6" name="Footer Placeholder 5"/>
          <p:cNvSpPr>
            <a:spLocks noGrp="1"/>
          </p:cNvSpPr>
          <p:nvPr>
            <p:ph type="ftr" sz="quarter" idx="11"/>
          </p:nvPr>
        </p:nvSpPr>
        <p:spPr>
          <a:xfrm>
            <a:off x="2411730" y="6525260"/>
            <a:ext cx="461137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8" name="Text Box 7"/>
          <p:cNvSpPr txBox="1"/>
          <p:nvPr/>
        </p:nvSpPr>
        <p:spPr>
          <a:xfrm>
            <a:off x="323850" y="908685"/>
            <a:ext cx="4572000" cy="460375"/>
          </a:xfrm>
          <a:prstGeom prst="rect">
            <a:avLst/>
          </a:prstGeom>
          <a:noFill/>
        </p:spPr>
        <p:txBody>
          <a:bodyPr wrap="square" rtlCol="0" anchor="t">
            <a:spAutoFit/>
          </a:bodyPr>
          <a:p>
            <a:pPr algn="ctr"/>
            <a:r>
              <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1.ACCOUNT CREATION PAGE</a:t>
            </a:r>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endParaRPr>
          </a:p>
        </p:txBody>
      </p:sp>
      <p:sp>
        <p:nvSpPr>
          <p:cNvPr id="16" name="Freeform 16"/>
          <p:cNvSpPr/>
          <p:nvPr/>
        </p:nvSpPr>
        <p:spPr>
          <a:xfrm>
            <a:off x="628650" y="1582420"/>
            <a:ext cx="7842885" cy="4476750"/>
          </a:xfrm>
          <a:custGeom>
            <a:avLst/>
            <a:gdLst/>
            <a:ahLst/>
            <a:cxnLst/>
            <a:rect l="l" t="t" r="r" b="b"/>
            <a:pathLst>
              <a:path w="12907088" h="6227670">
                <a:moveTo>
                  <a:pt x="0" y="0"/>
                </a:moveTo>
                <a:lnTo>
                  <a:pt x="12907088" y="0"/>
                </a:lnTo>
                <a:lnTo>
                  <a:pt x="12907088" y="6227670"/>
                </a:lnTo>
                <a:lnTo>
                  <a:pt x="0" y="6227670"/>
                </a:lnTo>
                <a:lnTo>
                  <a:pt x="0" y="0"/>
                </a:lnTo>
                <a:close/>
              </a:path>
            </a:pathLst>
          </a:custGeom>
          <a:blipFill>
            <a:blip r:embed="rId1"/>
            <a:stretch>
              <a:fillRect/>
            </a:stretch>
          </a:blipFill>
          <a:ln w="57150">
            <a:solidFill>
              <a:schemeClr val="tx1"/>
            </a:solidFill>
          </a:ln>
        </p:spPr>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S</a:t>
            </a:r>
            <a:r>
              <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CREENSHOTS</a:t>
            </a:r>
            <a:endPar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p:txBody>
      </p:sp>
      <p:sp>
        <p:nvSpPr>
          <p:cNvPr id="4" name="TextBox 3"/>
          <p:cNvSpPr txBox="1"/>
          <p:nvPr/>
        </p:nvSpPr>
        <p:spPr>
          <a:xfrm>
            <a:off x="251460" y="620514"/>
            <a:ext cx="4572000" cy="829945"/>
          </a:xfrm>
          <a:prstGeom prst="rect">
            <a:avLst/>
          </a:prstGeom>
          <a:noFill/>
        </p:spPr>
        <p:txBody>
          <a:bodyPr wrap="square">
            <a:spAutoFit/>
          </a:bodyPr>
          <a:lstStyle/>
          <a:p>
            <a:r>
              <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2.SIGNUP PAGE</a:t>
            </a:r>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a:p>
            <a:endParaRPr lang="en-IN" sz="2400" dirty="0"/>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smtClean="0">
              <a:solidFill>
                <a:schemeClr val="tx1"/>
              </a:solidFill>
            </a:endParaRPr>
          </a:p>
        </p:txBody>
      </p:sp>
      <p:sp>
        <p:nvSpPr>
          <p:cNvPr id="6" name="Footer Placeholder 5"/>
          <p:cNvSpPr>
            <a:spLocks noGrp="1"/>
          </p:cNvSpPr>
          <p:nvPr>
            <p:ph type="ftr" sz="quarter" idx="11"/>
          </p:nvPr>
        </p:nvSpPr>
        <p:spPr>
          <a:xfrm>
            <a:off x="2483485" y="6597015"/>
            <a:ext cx="435737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pic>
        <p:nvPicPr>
          <p:cNvPr id="7" name="Picture 6" descr="Screenshot 2025-03-31 132245"/>
          <p:cNvPicPr>
            <a:picLocks noChangeAspect="1"/>
          </p:cNvPicPr>
          <p:nvPr/>
        </p:nvPicPr>
        <p:blipFill>
          <a:blip r:embed="rId1"/>
          <a:srcRect l="19829" t="18698" r="21063" b="17042"/>
          <a:stretch>
            <a:fillRect/>
          </a:stretch>
        </p:blipFill>
        <p:spPr>
          <a:xfrm>
            <a:off x="2686050" y="1052195"/>
            <a:ext cx="4680585" cy="2402205"/>
          </a:xfrm>
          <a:prstGeom prst="rect">
            <a:avLst/>
          </a:prstGeom>
          <a:ln w="28575">
            <a:solidFill>
              <a:schemeClr val="tx1"/>
            </a:solidFill>
          </a:ln>
        </p:spPr>
      </p:pic>
      <p:sp>
        <p:nvSpPr>
          <p:cNvPr id="8" name="Text Box 7"/>
          <p:cNvSpPr txBox="1"/>
          <p:nvPr/>
        </p:nvSpPr>
        <p:spPr>
          <a:xfrm>
            <a:off x="251460" y="3488055"/>
            <a:ext cx="4572000" cy="829945"/>
          </a:xfrm>
          <a:prstGeom prst="rect">
            <a:avLst/>
          </a:prstGeom>
          <a:noFill/>
        </p:spPr>
        <p:txBody>
          <a:bodyPr wrap="square" rtlCol="0" anchor="t">
            <a:spAutoFit/>
          </a:bodyPr>
          <a:p>
            <a:r>
              <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3.SIGNIN PAGE</a:t>
            </a:r>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a:p>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p:txBody>
      </p:sp>
      <p:pic>
        <p:nvPicPr>
          <p:cNvPr id="9" name="Picture 8" descr="Screenshot 2025-03-31 132421"/>
          <p:cNvPicPr>
            <a:picLocks noChangeAspect="1"/>
          </p:cNvPicPr>
          <p:nvPr/>
        </p:nvPicPr>
        <p:blipFill>
          <a:blip r:embed="rId2"/>
          <a:srcRect l="24799" t="26720" r="25590" b="26808"/>
          <a:stretch>
            <a:fillRect/>
          </a:stretch>
        </p:blipFill>
        <p:spPr>
          <a:xfrm>
            <a:off x="2700020" y="4149090"/>
            <a:ext cx="4712335" cy="2098040"/>
          </a:xfrm>
          <a:prstGeom prst="rect">
            <a:avLst/>
          </a:prstGeom>
          <a:ln w="28575">
            <a:solidFill>
              <a:schemeClr val="tx1"/>
            </a:solid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56"/>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S</a:t>
            </a:r>
            <a:r>
              <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CREENSHOTS</a:t>
            </a:r>
            <a:endPar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p:txBody>
      </p:sp>
      <p:sp>
        <p:nvSpPr>
          <p:cNvPr id="4" name="TextBox 3"/>
          <p:cNvSpPr txBox="1"/>
          <p:nvPr/>
        </p:nvSpPr>
        <p:spPr>
          <a:xfrm>
            <a:off x="251460" y="476369"/>
            <a:ext cx="4572000" cy="829945"/>
          </a:xfrm>
          <a:prstGeom prst="rect">
            <a:avLst/>
          </a:prstGeom>
          <a:noFill/>
        </p:spPr>
        <p:txBody>
          <a:bodyPr wrap="square">
            <a:spAutoFit/>
          </a:bodyPr>
          <a:lstStyle/>
          <a:p>
            <a:r>
              <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4.HOME PAGE</a:t>
            </a:r>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a:p>
            <a:endParaRPr lang="en-IN" sz="2400" dirty="0"/>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smtClean="0">
              <a:solidFill>
                <a:schemeClr val="tx1"/>
              </a:solidFill>
            </a:endParaRPr>
          </a:p>
        </p:txBody>
      </p:sp>
      <p:sp>
        <p:nvSpPr>
          <p:cNvPr id="6" name="Footer Placeholder 5"/>
          <p:cNvSpPr>
            <a:spLocks noGrp="1"/>
          </p:cNvSpPr>
          <p:nvPr>
            <p:ph type="ftr" sz="quarter" idx="11"/>
          </p:nvPr>
        </p:nvSpPr>
        <p:spPr>
          <a:xfrm>
            <a:off x="2483485" y="6597015"/>
            <a:ext cx="435737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8" name="Text Box 7"/>
          <p:cNvSpPr txBox="1"/>
          <p:nvPr/>
        </p:nvSpPr>
        <p:spPr>
          <a:xfrm>
            <a:off x="251460" y="3488055"/>
            <a:ext cx="4572000" cy="829945"/>
          </a:xfrm>
          <a:prstGeom prst="rect">
            <a:avLst/>
          </a:prstGeom>
          <a:noFill/>
        </p:spPr>
        <p:txBody>
          <a:bodyPr wrap="square" rtlCol="0" anchor="t">
            <a:spAutoFit/>
          </a:bodyPr>
          <a:p>
            <a:r>
              <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5.DATABASE PAGE</a:t>
            </a:r>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a:p>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p:txBody>
      </p:sp>
      <p:sp>
        <p:nvSpPr>
          <p:cNvPr id="16" name="Freeform 16"/>
          <p:cNvSpPr/>
          <p:nvPr/>
        </p:nvSpPr>
        <p:spPr>
          <a:xfrm>
            <a:off x="2686050" y="718185"/>
            <a:ext cx="5285740" cy="2581910"/>
          </a:xfrm>
          <a:custGeom>
            <a:avLst/>
            <a:gdLst/>
            <a:ahLst/>
            <a:cxnLst/>
            <a:rect l="l" t="t" r="r" b="b"/>
            <a:pathLst>
              <a:path w="12794262" h="6189224">
                <a:moveTo>
                  <a:pt x="0" y="0"/>
                </a:moveTo>
                <a:lnTo>
                  <a:pt x="12794262" y="0"/>
                </a:lnTo>
                <a:lnTo>
                  <a:pt x="12794262" y="6189224"/>
                </a:lnTo>
                <a:lnTo>
                  <a:pt x="0" y="6189224"/>
                </a:lnTo>
                <a:lnTo>
                  <a:pt x="0" y="0"/>
                </a:lnTo>
                <a:close/>
              </a:path>
            </a:pathLst>
          </a:custGeom>
          <a:blipFill>
            <a:blip r:embed="rId1"/>
            <a:stretch>
              <a:fillRect/>
            </a:stretch>
          </a:blipFill>
          <a:ln w="57150">
            <a:solidFill>
              <a:schemeClr val="tx1"/>
            </a:solidFill>
          </a:ln>
        </p:spPr>
      </p:sp>
      <p:sp>
        <p:nvSpPr>
          <p:cNvPr id="10" name="Freeform 16"/>
          <p:cNvSpPr/>
          <p:nvPr/>
        </p:nvSpPr>
        <p:spPr>
          <a:xfrm>
            <a:off x="2662555" y="3910965"/>
            <a:ext cx="5309235" cy="2445385"/>
          </a:xfrm>
          <a:custGeom>
            <a:avLst/>
            <a:gdLst/>
            <a:ahLst/>
            <a:cxnLst/>
            <a:rect l="l" t="t" r="r" b="b"/>
            <a:pathLst>
              <a:path w="12732762" h="6270885">
                <a:moveTo>
                  <a:pt x="0" y="0"/>
                </a:moveTo>
                <a:lnTo>
                  <a:pt x="12732762" y="0"/>
                </a:lnTo>
                <a:lnTo>
                  <a:pt x="12732762" y="6270885"/>
                </a:lnTo>
                <a:lnTo>
                  <a:pt x="0" y="6270885"/>
                </a:lnTo>
                <a:lnTo>
                  <a:pt x="0" y="0"/>
                </a:lnTo>
                <a:close/>
              </a:path>
            </a:pathLst>
          </a:custGeom>
          <a:blipFill>
            <a:blip r:embed="rId2"/>
            <a:stretch>
              <a:fillRect/>
            </a:stretch>
          </a:blipFill>
          <a:ln w="57150">
            <a:solidFill>
              <a:schemeClr val="tx1"/>
            </a:solidFill>
          </a:ln>
        </p:spPr>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S</a:t>
            </a:r>
            <a:r>
              <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CREENSHOTS</a:t>
            </a:r>
            <a:endPar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p:txBody>
      </p:sp>
      <p:sp>
        <p:nvSpPr>
          <p:cNvPr id="4" name="TextBox 3"/>
          <p:cNvSpPr txBox="1"/>
          <p:nvPr/>
        </p:nvSpPr>
        <p:spPr>
          <a:xfrm>
            <a:off x="251460" y="620514"/>
            <a:ext cx="4572000" cy="829945"/>
          </a:xfrm>
          <a:prstGeom prst="rect">
            <a:avLst/>
          </a:prstGeom>
          <a:noFill/>
        </p:spPr>
        <p:txBody>
          <a:bodyPr wrap="square">
            <a:spAutoFit/>
          </a:bodyPr>
          <a:lstStyle/>
          <a:p>
            <a:r>
              <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6.REPORT PAGE</a:t>
            </a:r>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a:p>
            <a:endParaRPr lang="en-IN" sz="2400" dirty="0"/>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smtClean="0">
              <a:solidFill>
                <a:schemeClr val="tx1"/>
              </a:solidFill>
            </a:endParaRPr>
          </a:p>
        </p:txBody>
      </p:sp>
      <p:sp>
        <p:nvSpPr>
          <p:cNvPr id="6" name="Footer Placeholder 5"/>
          <p:cNvSpPr>
            <a:spLocks noGrp="1"/>
          </p:cNvSpPr>
          <p:nvPr>
            <p:ph type="ftr" sz="quarter" idx="11"/>
          </p:nvPr>
        </p:nvSpPr>
        <p:spPr>
          <a:xfrm>
            <a:off x="2483485" y="6597015"/>
            <a:ext cx="435737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8" name="Text Box 7"/>
          <p:cNvSpPr txBox="1"/>
          <p:nvPr/>
        </p:nvSpPr>
        <p:spPr>
          <a:xfrm>
            <a:off x="251460" y="3488055"/>
            <a:ext cx="4572000" cy="829945"/>
          </a:xfrm>
          <a:prstGeom prst="rect">
            <a:avLst/>
          </a:prstGeom>
          <a:noFill/>
        </p:spPr>
        <p:txBody>
          <a:bodyPr wrap="square" rtlCol="0" anchor="t">
            <a:spAutoFit/>
          </a:bodyPr>
          <a:p>
            <a:r>
              <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7.PROFILE PAGE</a:t>
            </a:r>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a:p>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p:txBody>
      </p:sp>
      <p:sp>
        <p:nvSpPr>
          <p:cNvPr id="16" name="Freeform 16"/>
          <p:cNvSpPr/>
          <p:nvPr/>
        </p:nvSpPr>
        <p:spPr>
          <a:xfrm>
            <a:off x="2949575" y="1014095"/>
            <a:ext cx="5052060" cy="2248535"/>
          </a:xfrm>
          <a:custGeom>
            <a:avLst/>
            <a:gdLst/>
            <a:ahLst/>
            <a:cxnLst/>
            <a:rect l="l" t="t" r="r" b="b"/>
            <a:pathLst>
              <a:path w="13307102" h="5805223">
                <a:moveTo>
                  <a:pt x="0" y="0"/>
                </a:moveTo>
                <a:lnTo>
                  <a:pt x="13307102" y="0"/>
                </a:lnTo>
                <a:lnTo>
                  <a:pt x="13307102" y="5805223"/>
                </a:lnTo>
                <a:lnTo>
                  <a:pt x="0" y="5805223"/>
                </a:lnTo>
                <a:lnTo>
                  <a:pt x="0" y="0"/>
                </a:lnTo>
                <a:close/>
              </a:path>
            </a:pathLst>
          </a:custGeom>
          <a:blipFill>
            <a:blip r:embed="rId1"/>
            <a:stretch>
              <a:fillRect/>
            </a:stretch>
          </a:blipFill>
          <a:ln w="57150">
            <a:solidFill>
              <a:schemeClr val="tx1"/>
            </a:solidFill>
          </a:ln>
        </p:spPr>
      </p:sp>
      <p:sp>
        <p:nvSpPr>
          <p:cNvPr id="10" name="Freeform 16"/>
          <p:cNvSpPr/>
          <p:nvPr/>
        </p:nvSpPr>
        <p:spPr>
          <a:xfrm>
            <a:off x="2959735" y="3864610"/>
            <a:ext cx="5093335" cy="2423795"/>
          </a:xfrm>
          <a:custGeom>
            <a:avLst/>
            <a:gdLst/>
            <a:ahLst/>
            <a:cxnLst/>
            <a:rect l="l" t="t" r="r" b="b"/>
            <a:pathLst>
              <a:path w="13035557" h="6338540">
                <a:moveTo>
                  <a:pt x="0" y="0"/>
                </a:moveTo>
                <a:lnTo>
                  <a:pt x="13035557" y="0"/>
                </a:lnTo>
                <a:lnTo>
                  <a:pt x="13035557" y="6338539"/>
                </a:lnTo>
                <a:lnTo>
                  <a:pt x="0" y="6338539"/>
                </a:lnTo>
                <a:lnTo>
                  <a:pt x="0" y="0"/>
                </a:lnTo>
                <a:close/>
              </a:path>
            </a:pathLst>
          </a:custGeom>
          <a:blipFill>
            <a:blip r:embed="rId2"/>
            <a:stretch>
              <a:fillRect/>
            </a:stretch>
          </a:blipFill>
          <a:ln w="57150">
            <a:solidFill>
              <a:schemeClr val="tx1"/>
            </a:solidFill>
          </a:ln>
        </p:spPr>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S</a:t>
            </a:r>
            <a:r>
              <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CREENSHOTS</a:t>
            </a:r>
            <a:endPar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p:txBody>
      </p:sp>
      <p:sp>
        <p:nvSpPr>
          <p:cNvPr id="4" name="TextBox 3"/>
          <p:cNvSpPr txBox="1"/>
          <p:nvPr/>
        </p:nvSpPr>
        <p:spPr>
          <a:xfrm>
            <a:off x="251460" y="620514"/>
            <a:ext cx="4572000" cy="829945"/>
          </a:xfrm>
          <a:prstGeom prst="rect">
            <a:avLst/>
          </a:prstGeom>
          <a:noFill/>
        </p:spPr>
        <p:txBody>
          <a:bodyPr wrap="square">
            <a:spAutoFit/>
          </a:bodyPr>
          <a:lstStyle/>
          <a:p>
            <a:r>
              <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8.PREDICTION PAGE</a:t>
            </a:r>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a:p>
            <a:endParaRPr lang="en-IN" sz="2400" dirty="0"/>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smtClean="0">
              <a:solidFill>
                <a:schemeClr val="tx1"/>
              </a:solidFill>
            </a:endParaRPr>
          </a:p>
        </p:txBody>
      </p:sp>
      <p:sp>
        <p:nvSpPr>
          <p:cNvPr id="6" name="Footer Placeholder 5"/>
          <p:cNvSpPr>
            <a:spLocks noGrp="1"/>
          </p:cNvSpPr>
          <p:nvPr>
            <p:ph type="ftr" sz="quarter" idx="11"/>
          </p:nvPr>
        </p:nvSpPr>
        <p:spPr>
          <a:xfrm>
            <a:off x="2483485" y="6597015"/>
            <a:ext cx="4357370"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8" name="Text Box 7"/>
          <p:cNvSpPr txBox="1"/>
          <p:nvPr/>
        </p:nvSpPr>
        <p:spPr>
          <a:xfrm>
            <a:off x="251460" y="3488055"/>
            <a:ext cx="4572000" cy="829945"/>
          </a:xfrm>
          <a:prstGeom prst="rect">
            <a:avLst/>
          </a:prstGeom>
          <a:noFill/>
        </p:spPr>
        <p:txBody>
          <a:bodyPr wrap="square" rtlCol="0" anchor="t">
            <a:spAutoFit/>
          </a:bodyPr>
          <a:p>
            <a:r>
              <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sym typeface="+mn-ea"/>
              </a:rPr>
              <a:t>9.RESULT PAGE</a:t>
            </a:r>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a:p>
            <a:endParaRPr lang="en-IN" altLang="en-US" sz="24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p:txBody>
      </p:sp>
      <p:sp>
        <p:nvSpPr>
          <p:cNvPr id="7" name="Freeform 16"/>
          <p:cNvSpPr/>
          <p:nvPr/>
        </p:nvSpPr>
        <p:spPr>
          <a:xfrm>
            <a:off x="3563620" y="980440"/>
            <a:ext cx="4813300" cy="2395220"/>
          </a:xfrm>
          <a:custGeom>
            <a:avLst/>
            <a:gdLst/>
            <a:ahLst/>
            <a:cxnLst/>
            <a:rect l="l" t="t" r="r" b="b"/>
            <a:pathLst>
              <a:path w="13504698" h="6448493">
                <a:moveTo>
                  <a:pt x="0" y="0"/>
                </a:moveTo>
                <a:lnTo>
                  <a:pt x="13504698" y="0"/>
                </a:lnTo>
                <a:lnTo>
                  <a:pt x="13504698" y="6448493"/>
                </a:lnTo>
                <a:lnTo>
                  <a:pt x="0" y="6448493"/>
                </a:lnTo>
                <a:lnTo>
                  <a:pt x="0" y="0"/>
                </a:lnTo>
                <a:close/>
              </a:path>
            </a:pathLst>
          </a:custGeom>
          <a:blipFill>
            <a:blip r:embed="rId1"/>
            <a:stretch>
              <a:fillRect/>
            </a:stretch>
          </a:blipFill>
          <a:ln w="57150">
            <a:solidFill>
              <a:schemeClr val="tx1"/>
            </a:solidFill>
          </a:ln>
        </p:spPr>
      </p:sp>
      <p:sp>
        <p:nvSpPr>
          <p:cNvPr id="9" name="Freeform 16"/>
          <p:cNvSpPr/>
          <p:nvPr/>
        </p:nvSpPr>
        <p:spPr>
          <a:xfrm>
            <a:off x="3563620" y="3813175"/>
            <a:ext cx="4792345" cy="2543175"/>
          </a:xfrm>
          <a:custGeom>
            <a:avLst/>
            <a:gdLst/>
            <a:ahLst/>
            <a:cxnLst/>
            <a:rect l="l" t="t" r="r" b="b"/>
            <a:pathLst>
              <a:path w="13765929" h="6745305">
                <a:moveTo>
                  <a:pt x="0" y="0"/>
                </a:moveTo>
                <a:lnTo>
                  <a:pt x="13765930" y="0"/>
                </a:lnTo>
                <a:lnTo>
                  <a:pt x="13765930" y="6745305"/>
                </a:lnTo>
                <a:lnTo>
                  <a:pt x="0" y="6745305"/>
                </a:lnTo>
                <a:lnTo>
                  <a:pt x="0" y="0"/>
                </a:lnTo>
                <a:close/>
              </a:path>
            </a:pathLst>
          </a:custGeom>
          <a:blipFill>
            <a:blip r:embed="rId2"/>
            <a:stretch>
              <a:fillRect/>
            </a:stretch>
          </a:blipFill>
          <a:ln w="57150">
            <a:solidFill>
              <a:schemeClr val="tx1"/>
            </a:solidFill>
          </a:ln>
        </p:spPr>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F</a:t>
            </a:r>
            <a:r>
              <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rPr>
              <a:t>UTURE ENHANCEMENT</a:t>
            </a:r>
            <a:endParaRPr lang="en-IN" altLang="en-US" sz="3200" b="1" dirty="0">
              <a:solidFill>
                <a:srgbClr val="7030A0"/>
              </a:solidFill>
              <a:effectLst/>
              <a:latin typeface="Times New Roman" panose="02020603050405020304" pitchFamily="18" charset="0"/>
              <a:ea typeface="Calibri" panose="020F0502020204030204"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z="1400" b="1" smtClean="0"/>
            </a:fld>
            <a:endParaRPr lang="en-IN" sz="1400" b="1" smtClean="0"/>
          </a:p>
        </p:txBody>
      </p:sp>
      <p:sp>
        <p:nvSpPr>
          <p:cNvPr id="4" name="Footer Placeholder 3"/>
          <p:cNvSpPr>
            <a:spLocks noGrp="1"/>
          </p:cNvSpPr>
          <p:nvPr>
            <p:ph type="ftr" sz="quarter" idx="11"/>
          </p:nvPr>
        </p:nvSpPr>
        <p:spPr>
          <a:xfrm>
            <a:off x="2267585" y="6525260"/>
            <a:ext cx="443928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7" name="Text Box 6"/>
          <p:cNvSpPr txBox="1"/>
          <p:nvPr/>
        </p:nvSpPr>
        <p:spPr>
          <a:xfrm>
            <a:off x="107315" y="764540"/>
            <a:ext cx="8585200" cy="4599940"/>
          </a:xfrm>
          <a:prstGeom prst="rect">
            <a:avLst/>
          </a:prstGeom>
          <a:noFill/>
        </p:spPr>
        <p:txBody>
          <a:bodyPr wrap="square" rtlCol="0" anchor="t">
            <a:noAutofit/>
          </a:bodyPr>
          <a:p>
            <a:pPr marL="731520" lvl="1" indent="-36576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Future enhancements include integrating real-time data using IoT sensors for instant failure detection and proactive maintenance.</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31520" lvl="1" indent="-36576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The model can be customized for different industries, ensuring more precise predictions.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31520" lvl="1" indent="-36576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A cloud-based implementation would allow remote access and seamless data updates. Additionally, an AI-driven recommendation system could automate maintenance schedules.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31520" lvl="1" indent="-36576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Implementing self-learning mechanisms will help the model adapt over time, improving accuracy. </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31520" lvl="1" indent="-36576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Finally, a mobile-friendly interface can enable users to monitor machine status and receive alerts on the go, making predictive maintenance more efficient and scalable.</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16087"/>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INTRODUCTION</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4" name="Slide Number Placeholder 3"/>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5" name="TextBox 4"/>
          <p:cNvSpPr txBox="1"/>
          <p:nvPr/>
        </p:nvSpPr>
        <p:spPr>
          <a:xfrm>
            <a:off x="1120588" y="1604682"/>
            <a:ext cx="7394762" cy="369332"/>
          </a:xfrm>
          <a:prstGeom prst="rect">
            <a:avLst/>
          </a:prstGeom>
          <a:noFill/>
        </p:spPr>
        <p:txBody>
          <a:bodyPr wrap="square" rtlCol="0">
            <a:spAutoFit/>
          </a:bodyPr>
          <a:lstStyle/>
          <a:p>
            <a:endParaRPr lang="en-IN" dirty="0"/>
          </a:p>
        </p:txBody>
      </p:sp>
      <p:sp>
        <p:nvSpPr>
          <p:cNvPr id="6" name="Footer Placeholder 5"/>
          <p:cNvSpPr>
            <a:spLocks noGrp="1"/>
          </p:cNvSpPr>
          <p:nvPr>
            <p:ph type="ftr" sz="quarter" idx="11"/>
          </p:nvPr>
        </p:nvSpPr>
        <p:spPr>
          <a:xfrm>
            <a:off x="2384425" y="6597015"/>
            <a:ext cx="470725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7" name="Text Box 6"/>
          <p:cNvSpPr txBox="1"/>
          <p:nvPr/>
        </p:nvSpPr>
        <p:spPr>
          <a:xfrm>
            <a:off x="-180340" y="260350"/>
            <a:ext cx="9134475" cy="5901055"/>
          </a:xfrm>
          <a:prstGeom prst="rect">
            <a:avLst/>
          </a:prstGeom>
          <a:noFill/>
        </p:spPr>
        <p:txBody>
          <a:bodyPr wrap="square" rtlCol="0" anchor="t">
            <a:noAutofit/>
          </a:bodyPr>
          <a:p>
            <a:pPr algn="just">
              <a:lnSpc>
                <a:spcPct val="150000"/>
              </a:lnSpc>
            </a:pPr>
            <a:endParaRPr lang="en-US">
              <a:latin typeface="Arial" panose="020B0604020202020204" pitchFamily="34" charset="0"/>
              <a:cs typeface="Arial" panose="020B0604020202020204" pitchFamily="34" charset="0"/>
            </a:endParaRPr>
          </a:p>
          <a:p>
            <a:pPr marL="777240" lvl="1" indent="-388620" algn="l">
              <a:lnSpc>
                <a:spcPct val="14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Traditional maintenance methods rely on scheduled inspections or reactive repairs after a failure occurs, which can be costly and inefficient.</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77240" lvl="1" indent="-388620" algn="l">
              <a:lnSpc>
                <a:spcPct val="14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This project introduces a predictive maintenance system that leverages machine learning to anticipate machine failures before they happen. By analyzing data from industrial machines, our system identifies patterns and predicts potential breakdowns. The workflow includes data preprocessing to clean and prepare data, visualization to uncover useful insights, and model implementation to generate accurate failure predictions.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77240" lvl="1" indent="-388620" algn="l">
              <a:lnSpc>
                <a:spcPct val="14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To make this technology accessible, we have integrated the predictive models into a Django-based web application, allowing users to monitor machine health and receive alerts for proactive maintenance. This approach not only reduces downtime and repair costs but also enhances overall operational efficiency.</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US" sz="3200" b="1" dirty="0">
                <a:solidFill>
                  <a:srgbClr val="7030A0"/>
                </a:solidFill>
                <a:latin typeface="Times New Roman" panose="02020603050405020304" pitchFamily="18" charset="0"/>
                <a:cs typeface="Times New Roman" panose="02020603050405020304" pitchFamily="18" charset="0"/>
              </a:rPr>
              <a:t>R</a:t>
            </a:r>
            <a:r>
              <a:rPr lang="en-IN" altLang="en-US" sz="3200" b="1" dirty="0">
                <a:solidFill>
                  <a:srgbClr val="7030A0"/>
                </a:solidFill>
                <a:latin typeface="Times New Roman" panose="02020603050405020304" pitchFamily="18" charset="0"/>
                <a:cs typeface="Times New Roman" panose="02020603050405020304" pitchFamily="18" charset="0"/>
              </a:rPr>
              <a:t>EFERENCES</a:t>
            </a:r>
            <a:endParaRPr lang="en-IN" altLang="en-US" sz="3200" b="1" dirty="0">
              <a:solidFill>
                <a:srgbClr val="7030A0"/>
              </a:solidFill>
              <a:latin typeface="Times New Roman" panose="02020603050405020304" pitchFamily="18" charset="0"/>
              <a:cs typeface="Times New Roman" panose="02020603050405020304" pitchFamily="18" charset="0"/>
            </a:endParaRPr>
          </a:p>
        </p:txBody>
      </p:sp>
      <p:sp>
        <p:nvSpPr>
          <p:cNvPr id="3" name="Title 1"/>
          <p:cNvSpPr txBox="1"/>
          <p:nvPr/>
        </p:nvSpPr>
        <p:spPr>
          <a:xfrm>
            <a:off x="136525" y="836930"/>
            <a:ext cx="8920480" cy="5332730"/>
          </a:xfrm>
          <a:prstGeom prst="rect">
            <a:avLst/>
          </a:prstGeom>
        </p:spPr>
        <p:txBody>
          <a:bodyPr vert="horz" lIns="91440" tIns="45720" rIns="91440" bIns="45720" rtlCol="0" anchor="ctr">
            <a:normAutofit fontScale="25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lnSpc>
                <a:spcPct val="150000"/>
              </a:lnSpc>
              <a:spcBef>
                <a:spcPts val="0"/>
              </a:spcBef>
              <a:spcAft>
                <a:spcPts val="0"/>
              </a:spcAft>
              <a:defRPr/>
            </a:pP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[1] </a:t>
            </a:r>
            <a:r>
              <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Machine Failure Prediction Using Machine </a:t>
            </a:r>
            <a:endPar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a:lnSpc>
                <a:spcPct val="150000"/>
              </a:lnSpc>
              <a:spcBef>
                <a:spcPts val="0"/>
              </a:spcBef>
              <a:spcAft>
                <a:spcPts val="0"/>
              </a:spcAft>
              <a:defRPr/>
            </a:pPr>
            <a:r>
              <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Learning</a:t>
            </a: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r>
              <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Varshini Manda, Dr. K. Neeraja</a:t>
            </a: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[2021]</a:t>
            </a:r>
            <a:endPar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a:lnSpc>
                <a:spcPct val="150000"/>
              </a:lnSpc>
              <a:spcBef>
                <a:spcPts val="0"/>
              </a:spcBef>
              <a:spcAft>
                <a:spcPts val="0"/>
              </a:spcAft>
              <a:defRPr/>
            </a:pPr>
            <a:r>
              <a:rPr lang="en-IN"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[2]Predictive Maintenance using machine learning on water pump,</a:t>
            </a:r>
            <a:r>
              <a:rPr 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Dr. Sharda Chhabria, Rahul Ghata, Varun Mehta, Ayushi Ghosekar, Manasi Araspur, Nandita Pakhide</a:t>
            </a: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 </a:t>
            </a:r>
            <a:r>
              <a:rPr lang="en-IN"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[2022]</a:t>
            </a:r>
            <a:endParaRPr lang="en-IN"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fontAlgn="ctr">
              <a:lnSpc>
                <a:spcPct val="150000"/>
              </a:lnSpc>
              <a:spcBef>
                <a:spcPts val="0"/>
              </a:spcBef>
              <a:spcAft>
                <a:spcPts val="0"/>
              </a:spcAft>
              <a:defRPr/>
            </a:pP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[3]</a:t>
            </a:r>
            <a:r>
              <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Using Machine Learning and Deep Learning Algorithms for Downtime Minimizatio</a:t>
            </a: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n </a:t>
            </a:r>
            <a:r>
              <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in </a:t>
            </a: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the M</a:t>
            </a:r>
            <a:r>
              <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anufacturi</a:t>
            </a: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n</a:t>
            </a:r>
            <a:r>
              <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g Systems</a:t>
            </a: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endPar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fontAlgn="ctr">
              <a:lnSpc>
                <a:spcPct val="150000"/>
              </a:lnSpc>
              <a:spcBef>
                <a:spcPts val="0"/>
              </a:spcBef>
              <a:spcAft>
                <a:spcPts val="0"/>
              </a:spcAft>
              <a:defRPr/>
            </a:pPr>
            <a:r>
              <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An Early Failure Detection Diagnostic Service</a:t>
            </a: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r>
              <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Mohammad Shahin</a:t>
            </a: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 [2023]</a:t>
            </a:r>
            <a:endPar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fontAlgn="ctr">
              <a:lnSpc>
                <a:spcPct val="150000"/>
              </a:lnSpc>
              <a:spcBef>
                <a:spcPts val="0"/>
              </a:spcBef>
              <a:spcAft>
                <a:spcPts val="0"/>
              </a:spcAft>
              <a:defRPr/>
            </a:pP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[4]</a:t>
            </a:r>
            <a:r>
              <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Machine Predictive Maintenance Using machine Learning</a:t>
            </a: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r>
              <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Logith Vikram K1 , Lohit T2 , Duvarakesh R</a:t>
            </a:r>
            <a:r>
              <a:rPr lang="en-IN"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 [2024]</a:t>
            </a:r>
            <a:endParaRPr lang="en-US" altLang="en-US" sz="72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fontAlgn="ctr">
              <a:lnSpc>
                <a:spcPct val="150000"/>
              </a:lnSpc>
              <a:spcBef>
                <a:spcPts val="0"/>
              </a:spcBef>
              <a:spcAft>
                <a:spcPts val="0"/>
              </a:spcAft>
              <a:defRPr/>
            </a:pPr>
            <a:r>
              <a:rPr lang="en-IN" altLang="en-US" sz="7200" b="1">
                <a:solidFill>
                  <a:srgbClr val="000000"/>
                </a:solidFill>
                <a:latin typeface="Arial" panose="020B0604020202020204" pitchFamily="34" charset="0"/>
                <a:ea typeface="Alatsi" panose="00000500000000000000"/>
                <a:cs typeface="Arial" panose="020B0604020202020204" pitchFamily="34" charset="0"/>
                <a:sym typeface="Alatsi" panose="00000500000000000000"/>
              </a:rPr>
              <a:t>[5]Revisiting Confidence Estimation:Towards Reliable Failure Prediction,  Fei Zhu, Xu-Yao Zhang, Zhen Cheng,Cheng-Lin Liu [2024]</a:t>
            </a:r>
            <a:endParaRPr lang="en-IN" altLang="en-US" sz="7200">
              <a:solidFill>
                <a:srgbClr val="000000"/>
              </a:solidFill>
              <a:latin typeface="Alatsi" panose="00000500000000000000"/>
              <a:ea typeface="Alatsi" panose="00000500000000000000"/>
              <a:cs typeface="Alatsi" panose="00000500000000000000"/>
              <a:sym typeface="Alatsi" panose="00000500000000000000"/>
            </a:endParaRPr>
          </a:p>
          <a:p>
            <a:pPr algn="l" fontAlgn="ctr">
              <a:lnSpc>
                <a:spcPct val="150000"/>
              </a:lnSpc>
              <a:spcBef>
                <a:spcPts val="0"/>
              </a:spcBef>
              <a:spcAft>
                <a:spcPts val="0"/>
              </a:spcAft>
              <a:defRPr/>
            </a:pPr>
            <a:endParaRPr lang="en-IN" altLang="en-US" sz="7200" b="1" spc="120" dirty="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p:txBody>
      </p:sp>
      <p:sp>
        <p:nvSpPr>
          <p:cNvPr id="5" name="Date Placeholder 4"/>
          <p:cNvSpPr>
            <a:spLocks noGrp="1"/>
          </p:cNvSpPr>
          <p:nvPr>
            <p:ph type="dt" sz="half" idx="10"/>
          </p:nvPr>
        </p:nvSpPr>
        <p:spPr/>
        <p:txBody>
          <a:bodyPr/>
          <a:lstStyle/>
          <a:p>
            <a:r>
              <a:rPr lang="en-IN">
                <a:sym typeface="+mn-ea"/>
              </a:rPr>
              <a:t>03-04-2025</a:t>
            </a:r>
            <a:endParaRPr lang="en-IN"/>
          </a:p>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smtClean="0">
              <a:solidFill>
                <a:schemeClr val="tx1"/>
              </a:solidFill>
            </a:endParaRPr>
          </a:p>
        </p:txBody>
      </p:sp>
      <p:sp>
        <p:nvSpPr>
          <p:cNvPr id="4" name="Footer Placeholder 3"/>
          <p:cNvSpPr>
            <a:spLocks noGrp="1"/>
          </p:cNvSpPr>
          <p:nvPr>
            <p:ph type="ftr" sz="quarter" idx="11"/>
          </p:nvPr>
        </p:nvSpPr>
        <p:spPr>
          <a:xfrm>
            <a:off x="2267585" y="6525260"/>
            <a:ext cx="458025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O</a:t>
            </a:r>
            <a:r>
              <a:rPr lang="en-IN" altLang="en-US" sz="3600" b="1" dirty="0">
                <a:solidFill>
                  <a:srgbClr val="7030A0"/>
                </a:solidFill>
                <a:latin typeface="Times New Roman" panose="02020603050405020304" pitchFamily="18" charset="0"/>
                <a:cs typeface="Times New Roman" panose="02020603050405020304" pitchFamily="18" charset="0"/>
              </a:rPr>
              <a:t>BJECTIVES</a:t>
            </a:r>
            <a:r>
              <a:rPr lang="en-US" sz="3600" b="1" dirty="0">
                <a:solidFill>
                  <a:srgbClr val="7030A0"/>
                </a:solidFill>
                <a:latin typeface="Times New Roman" panose="02020603050405020304" pitchFamily="18" charset="0"/>
                <a:cs typeface="Times New Roman" panose="02020603050405020304" pitchFamily="18" charset="0"/>
              </a:rPr>
              <a:t> </a:t>
            </a:r>
            <a:r>
              <a:rPr lang="en-IN" altLang="en-US" sz="3600" b="1" dirty="0">
                <a:solidFill>
                  <a:srgbClr val="7030A0"/>
                </a:solidFill>
                <a:latin typeface="Times New Roman" panose="02020603050405020304" pitchFamily="18" charset="0"/>
                <a:cs typeface="Times New Roman" panose="02020603050405020304" pitchFamily="18" charset="0"/>
              </a:rPr>
              <a:t>OF</a:t>
            </a:r>
            <a:r>
              <a:rPr lang="en-US" sz="3600" b="1" dirty="0">
                <a:solidFill>
                  <a:srgbClr val="7030A0"/>
                </a:solidFill>
                <a:latin typeface="Times New Roman" panose="02020603050405020304" pitchFamily="18" charset="0"/>
                <a:cs typeface="Times New Roman" panose="02020603050405020304" pitchFamily="18" charset="0"/>
              </a:rPr>
              <a:t> </a:t>
            </a:r>
            <a:r>
              <a:rPr lang="en-IN" altLang="en-US" sz="3600" b="1" dirty="0">
                <a:solidFill>
                  <a:srgbClr val="7030A0"/>
                </a:solidFill>
                <a:latin typeface="Times New Roman" panose="02020603050405020304" pitchFamily="18" charset="0"/>
                <a:cs typeface="Times New Roman" panose="02020603050405020304" pitchFamily="18" charset="0"/>
              </a:rPr>
              <a:t>THE </a:t>
            </a:r>
            <a:r>
              <a:rPr lang="en-US" sz="3600" b="1" dirty="0">
                <a:solidFill>
                  <a:srgbClr val="7030A0"/>
                </a:solidFill>
                <a:latin typeface="Times New Roman" panose="02020603050405020304" pitchFamily="18" charset="0"/>
                <a:cs typeface="Times New Roman" panose="02020603050405020304" pitchFamily="18" charset="0"/>
              </a:rPr>
              <a:t>P</a:t>
            </a:r>
            <a:r>
              <a:rPr lang="en-IN" altLang="en-US" sz="3600" b="1" dirty="0">
                <a:solidFill>
                  <a:srgbClr val="7030A0"/>
                </a:solidFill>
                <a:latin typeface="Times New Roman" panose="02020603050405020304" pitchFamily="18" charset="0"/>
                <a:cs typeface="Times New Roman" panose="02020603050405020304" pitchFamily="18" charset="0"/>
              </a:rPr>
              <a:t>ROJECT</a:t>
            </a:r>
            <a:endParaRPr lang="en-IN" altLang="en-US"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4" name="Slide Number Placeholder 3"/>
          <p:cNvSpPr>
            <a:spLocks noGrp="1"/>
          </p:cNvSpPr>
          <p:nvPr>
            <p:ph type="sldNum" sz="quarter" idx="12"/>
          </p:nvPr>
        </p:nvSpPr>
        <p:spPr>
          <a:xfrm>
            <a:off x="6457949" y="6356351"/>
            <a:ext cx="2353541" cy="365125"/>
          </a:xfrm>
        </p:spPr>
        <p:txBody>
          <a:bodyPr/>
          <a:lstStyle/>
          <a:p>
            <a:fld id="{9D3FF152-60F5-4862-82F9-1190556AA56F}" type="slidenum">
              <a:rPr lang="en-IN" sz="1400" b="1" smtClean="0">
                <a:solidFill>
                  <a:schemeClr val="tx1"/>
                </a:solidFill>
              </a:rPr>
            </a:fld>
            <a:endParaRPr lang="en-IN" b="1" dirty="0">
              <a:solidFill>
                <a:schemeClr val="tx1"/>
              </a:solidFill>
            </a:endParaRPr>
          </a:p>
        </p:txBody>
      </p:sp>
      <p:sp>
        <p:nvSpPr>
          <p:cNvPr id="5" name="Footer Placeholder 4"/>
          <p:cNvSpPr>
            <a:spLocks noGrp="1"/>
          </p:cNvSpPr>
          <p:nvPr>
            <p:ph type="ftr" sz="quarter" idx="11"/>
          </p:nvPr>
        </p:nvSpPr>
        <p:spPr>
          <a:xfrm>
            <a:off x="2395220" y="6597015"/>
            <a:ext cx="472630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8" name="Rounded Rectangle 7"/>
          <p:cNvSpPr/>
          <p:nvPr/>
        </p:nvSpPr>
        <p:spPr>
          <a:xfrm>
            <a:off x="539750" y="1340485"/>
            <a:ext cx="2087880" cy="864235"/>
          </a:xfrm>
          <a:prstGeom prst="roundRect">
            <a:avLst/>
          </a:prstGeom>
        </p:spPr>
        <p:style>
          <a:lnRef idx="0">
            <a:srgbClr val="FFFFFF"/>
          </a:lnRef>
          <a:fillRef idx="1">
            <a:schemeClr val="accent1"/>
          </a:fillRef>
          <a:effectRef idx="2">
            <a:schemeClr val="accent1"/>
          </a:effectRef>
          <a:fontRef idx="minor">
            <a:schemeClr val="lt1"/>
          </a:fontRef>
        </p:style>
        <p:txBody>
          <a:bodyPr rtlCol="0" anchor="ctr"/>
          <a:p>
            <a:pPr algn="ctr"/>
            <a:r>
              <a:rPr lang="en-IN" altLang="en-US"/>
              <a:t>PREDICTS TYPE OF MACHINE FAILURE</a:t>
            </a:r>
            <a:endParaRPr lang="en-IN" altLang="en-US"/>
          </a:p>
        </p:txBody>
      </p:sp>
      <p:sp>
        <p:nvSpPr>
          <p:cNvPr id="9" name="Rounded Rectangle 8"/>
          <p:cNvSpPr/>
          <p:nvPr/>
        </p:nvSpPr>
        <p:spPr>
          <a:xfrm>
            <a:off x="3636010" y="3068955"/>
            <a:ext cx="2087880" cy="864235"/>
          </a:xfrm>
          <a:prstGeom prst="roundRect">
            <a:avLst/>
          </a:prstGeom>
        </p:spPr>
        <p:style>
          <a:lnRef idx="0">
            <a:srgbClr val="FFFFFF"/>
          </a:lnRef>
          <a:fillRef idx="1">
            <a:schemeClr val="accent1"/>
          </a:fillRef>
          <a:effectRef idx="2">
            <a:schemeClr val="accent1"/>
          </a:effectRef>
          <a:fontRef idx="minor">
            <a:schemeClr val="lt1"/>
          </a:fontRef>
        </p:style>
        <p:txBody>
          <a:bodyPr rtlCol="0" anchor="ctr"/>
          <a:p>
            <a:pPr algn="ctr"/>
            <a:r>
              <a:rPr lang="en-IN" altLang="en-US"/>
              <a:t>BETTER ACCURACY</a:t>
            </a:r>
            <a:endParaRPr lang="en-IN" altLang="en-US"/>
          </a:p>
        </p:txBody>
      </p:sp>
      <p:sp>
        <p:nvSpPr>
          <p:cNvPr id="10" name="Rounded Rectangle 9"/>
          <p:cNvSpPr/>
          <p:nvPr/>
        </p:nvSpPr>
        <p:spPr>
          <a:xfrm>
            <a:off x="467360" y="4797425"/>
            <a:ext cx="2087880" cy="864235"/>
          </a:xfrm>
          <a:prstGeom prst="roundRect">
            <a:avLst/>
          </a:prstGeom>
        </p:spPr>
        <p:style>
          <a:lnRef idx="0">
            <a:srgbClr val="FFFFFF"/>
          </a:lnRef>
          <a:fillRef idx="1">
            <a:schemeClr val="accent1"/>
          </a:fillRef>
          <a:effectRef idx="2">
            <a:schemeClr val="accent1"/>
          </a:effectRef>
          <a:fontRef idx="minor">
            <a:schemeClr val="lt1"/>
          </a:fontRef>
        </p:style>
        <p:txBody>
          <a:bodyPr rtlCol="0" anchor="ctr"/>
          <a:p>
            <a:pPr algn="ctr"/>
            <a:r>
              <a:rPr lang="en-IN" altLang="en-US"/>
              <a:t>ENHANCE MAINTENANCE</a:t>
            </a:r>
            <a:endParaRPr lang="en-IN" altLang="en-US"/>
          </a:p>
        </p:txBody>
      </p:sp>
      <p:sp>
        <p:nvSpPr>
          <p:cNvPr id="11" name="Rounded Rectangle 10"/>
          <p:cNvSpPr/>
          <p:nvPr/>
        </p:nvSpPr>
        <p:spPr>
          <a:xfrm>
            <a:off x="6804025" y="4797425"/>
            <a:ext cx="2087880" cy="864235"/>
          </a:xfrm>
          <a:prstGeom prst="roundRect">
            <a:avLst/>
          </a:prstGeom>
        </p:spPr>
        <p:style>
          <a:lnRef idx="0">
            <a:srgbClr val="FFFFFF"/>
          </a:lnRef>
          <a:fillRef idx="1">
            <a:schemeClr val="accent1"/>
          </a:fillRef>
          <a:effectRef idx="2">
            <a:schemeClr val="accent1"/>
          </a:effectRef>
          <a:fontRef idx="minor">
            <a:schemeClr val="lt1"/>
          </a:fontRef>
        </p:style>
        <p:txBody>
          <a:bodyPr rtlCol="0" anchor="ctr"/>
          <a:p>
            <a:pPr algn="ctr"/>
            <a:r>
              <a:rPr lang="en-IN" altLang="en-US"/>
              <a:t>IMPROVING INDUSTRIAL PRODUCTIVITY</a:t>
            </a:r>
            <a:endParaRPr lang="en-IN" altLang="en-US"/>
          </a:p>
        </p:txBody>
      </p:sp>
      <p:sp>
        <p:nvSpPr>
          <p:cNvPr id="12" name="Rounded Rectangle 11"/>
          <p:cNvSpPr/>
          <p:nvPr/>
        </p:nvSpPr>
        <p:spPr>
          <a:xfrm>
            <a:off x="6660515" y="1196975"/>
            <a:ext cx="2087880" cy="864235"/>
          </a:xfrm>
          <a:prstGeom prst="roundRect">
            <a:avLst/>
          </a:prstGeom>
        </p:spPr>
        <p:style>
          <a:lnRef idx="0">
            <a:srgbClr val="FFFFFF"/>
          </a:lnRef>
          <a:fillRef idx="1">
            <a:schemeClr val="accent1"/>
          </a:fillRef>
          <a:effectRef idx="2">
            <a:schemeClr val="accent1"/>
          </a:effectRef>
          <a:fontRef idx="minor">
            <a:schemeClr val="lt1"/>
          </a:fontRef>
        </p:style>
        <p:txBody>
          <a:bodyPr rtlCol="0" anchor="ctr"/>
          <a:p>
            <a:pPr algn="ctr"/>
            <a:r>
              <a:rPr lang="en-IN" altLang="en-US"/>
              <a:t>PATTERN IDENTIFICATION</a:t>
            </a:r>
            <a:endParaRPr lang="en-I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L</a:t>
            </a:r>
            <a:r>
              <a:rPr lang="en-IN" altLang="en-US" sz="3600" b="1" dirty="0">
                <a:solidFill>
                  <a:srgbClr val="7030A0"/>
                </a:solidFill>
                <a:latin typeface="Times New Roman" panose="02020603050405020304" pitchFamily="18" charset="0"/>
                <a:cs typeface="Times New Roman" panose="02020603050405020304" pitchFamily="18" charset="0"/>
              </a:rPr>
              <a:t>ITERATURE SURVEY</a:t>
            </a:r>
            <a:endParaRPr lang="en-IN" altLang="en-US" sz="3600" b="1" dirty="0">
              <a:solidFill>
                <a:srgbClr val="7030A0"/>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1310442" y="1615232"/>
            <a:ext cx="6065717" cy="368300"/>
          </a:xfrm>
          <a:prstGeom prst="rect">
            <a:avLst/>
          </a:prstGeom>
          <a:noFill/>
        </p:spPr>
        <p:txBody>
          <a:bodyPr wrap="square">
            <a:spAutoFit/>
          </a:bodyPr>
          <a:lstStyle/>
          <a:p>
            <a:endParaRPr lang="en-IN" dirty="0"/>
          </a:p>
        </p:txBody>
      </p:sp>
      <p:sp>
        <p:nvSpPr>
          <p:cNvPr id="5" name="Date Placeholder 4"/>
          <p:cNvSpPr>
            <a:spLocks noGrp="1"/>
          </p:cNvSpPr>
          <p:nvPr>
            <p:ph type="dt" sz="half" idx="10"/>
          </p:nvPr>
        </p:nvSpPr>
        <p:spPr/>
        <p:txBody>
          <a:bodyPr/>
          <a:lstStyle/>
          <a:p>
            <a:r>
              <a:rPr lang="en-IN">
                <a:sym typeface="+mn-ea"/>
              </a:rPr>
              <a:t>03-04-2025</a:t>
            </a:r>
            <a:endParaRPr lang="en-IN"/>
          </a:p>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3" name="Footer Placeholder 2"/>
          <p:cNvSpPr>
            <a:spLocks noGrp="1"/>
          </p:cNvSpPr>
          <p:nvPr>
            <p:ph type="ftr" sz="quarter" idx="11"/>
          </p:nvPr>
        </p:nvSpPr>
        <p:spPr>
          <a:xfrm>
            <a:off x="2483485" y="6597015"/>
            <a:ext cx="444690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graphicFrame>
        <p:nvGraphicFramePr>
          <p:cNvPr id="8" name="Table 7"/>
          <p:cNvGraphicFramePr/>
          <p:nvPr>
            <p:custDataLst>
              <p:tags r:id="rId1"/>
            </p:custDataLst>
          </p:nvPr>
        </p:nvGraphicFramePr>
        <p:xfrm>
          <a:off x="264160" y="695960"/>
          <a:ext cx="8648700" cy="5516880"/>
        </p:xfrm>
        <a:graphic>
          <a:graphicData uri="http://schemas.openxmlformats.org/drawingml/2006/table">
            <a:tbl>
              <a:tblPr firstRow="1" bandRow="1">
                <a:tableStyleId>{5C22544A-7EE6-4342-B048-85BDC9FD1C3A}</a:tableStyleId>
              </a:tblPr>
              <a:tblGrid>
                <a:gridCol w="1535430"/>
                <a:gridCol w="2258695"/>
                <a:gridCol w="1525270"/>
                <a:gridCol w="3329305"/>
              </a:tblGrid>
              <a:tr h="792480">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TITLE</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vert="horz"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AUTHOR</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YEAR</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METHODOLOGY</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r>
              <a:tr h="4724400">
                <a:tc>
                  <a:txBody>
                    <a:bodyPr/>
                    <a:p>
                      <a:pPr algn="l">
                        <a:lnSpc>
                          <a:spcPct val="110000"/>
                        </a:lnSpc>
                        <a:spcBef>
                          <a:spcPts val="0"/>
                        </a:spcBef>
                        <a:spcAft>
                          <a:spcPts val="0"/>
                        </a:spcAft>
                        <a:defRPr/>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Machine Failure Prediction Using Machine </a:t>
                      </a: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a:lnSpc>
                          <a:spcPct val="110000"/>
                        </a:lnSpc>
                        <a:spcBef>
                          <a:spcPts val="0"/>
                        </a:spcBef>
                        <a:spcAft>
                          <a:spcPts val="0"/>
                        </a:spcAft>
                        <a:defRPr/>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Learning</a:t>
                      </a: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buNone/>
                      </a:pP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c>
                  <a:txBody>
                    <a:bodyPr/>
                    <a:p>
                      <a:pPr algn="l">
                        <a:lnSpc>
                          <a:spcPct val="120000"/>
                        </a:lnSpc>
                        <a:spcBef>
                          <a:spcPts val="0"/>
                        </a:spcBef>
                        <a:spcAft>
                          <a:spcPts val="0"/>
                        </a:spcAft>
                        <a:defRPr/>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Varshini Manda, </a:t>
                      </a: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a:lnSpc>
                          <a:spcPct val="120000"/>
                        </a:lnSpc>
                        <a:spcBef>
                          <a:spcPts val="0"/>
                        </a:spcBef>
                        <a:spcAft>
                          <a:spcPts val="0"/>
                        </a:spcAft>
                        <a:defRPr/>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Dr. K. Neeraja</a:t>
                      </a: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buNone/>
                      </a:pP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c>
                  <a:txBody>
                    <a:bodyPr/>
                    <a:p>
                      <a:pPr>
                        <a:buNone/>
                      </a:pPr>
                      <a:r>
                        <a:rPr lang="en-IN" altLang="en-US" b="1"/>
                        <a:t>2021</a:t>
                      </a:r>
                      <a:endParaRPr lang="en-IN" altLang="en-US" b="1"/>
                    </a:p>
                  </a:txBody>
                  <a:tcPr/>
                </a:tc>
                <a:tc>
                  <a:txBody>
                    <a:bodyPr/>
                    <a:p>
                      <a:pPr>
                        <a:buNone/>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This paper follows a step-by-step approach to study how machine learning (ML) techniques are used for predicting machine failures in industries.  The paper also examines how ML is applied in different industries like hardware and software and evaluates which techniques are most effective. Through this analysis, LSTM (Long Short-Term Memory) is found to be one of the most commonly used and effective methods for predicting machine failures.</a:t>
                      </a: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buNone/>
                      </a:pP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LITERATURE SURVEY</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5" name="Date Placeholder 4"/>
          <p:cNvSpPr>
            <a:spLocks noGrp="1"/>
          </p:cNvSpPr>
          <p:nvPr>
            <p:ph type="dt" sz="half" idx="10"/>
          </p:nvPr>
        </p:nvSpPr>
        <p:spPr/>
        <p:txBody>
          <a:bodyPr/>
          <a:lstStyle/>
          <a:p>
            <a:r>
              <a:rPr lang="en-IN">
                <a:sym typeface="+mn-ea"/>
              </a:rPr>
              <a:t>03-04-2025</a:t>
            </a:r>
            <a:endParaRPr lang="en-IN"/>
          </a:p>
          <a:p>
            <a:endParaRPr lang="en-IN"/>
          </a:p>
        </p:txBody>
      </p:sp>
      <p:sp>
        <p:nvSpPr>
          <p:cNvPr id="6" name="Slide Number Placeholder 5"/>
          <p:cNvSpPr>
            <a:spLocks noGrp="1"/>
          </p:cNvSpPr>
          <p:nvPr>
            <p:ph type="sldNum" sz="quarter" idx="12"/>
          </p:nvPr>
        </p:nvSpPr>
        <p:spPr>
          <a:xfrm>
            <a:off x="6634596" y="6326884"/>
            <a:ext cx="2057400" cy="365125"/>
          </a:xfrm>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3" name="Footer Placeholder 2"/>
          <p:cNvSpPr>
            <a:spLocks noGrp="1"/>
          </p:cNvSpPr>
          <p:nvPr>
            <p:ph type="ftr" sz="quarter" idx="11"/>
          </p:nvPr>
        </p:nvSpPr>
        <p:spPr>
          <a:xfrm>
            <a:off x="2339340" y="6597015"/>
            <a:ext cx="465518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graphicFrame>
        <p:nvGraphicFramePr>
          <p:cNvPr id="8" name="Table 7"/>
          <p:cNvGraphicFramePr/>
          <p:nvPr>
            <p:custDataLst>
              <p:tags r:id="rId1"/>
            </p:custDataLst>
          </p:nvPr>
        </p:nvGraphicFramePr>
        <p:xfrm>
          <a:off x="264160" y="710565"/>
          <a:ext cx="8707755" cy="5615940"/>
        </p:xfrm>
        <a:graphic>
          <a:graphicData uri="http://schemas.openxmlformats.org/drawingml/2006/table">
            <a:tbl>
              <a:tblPr firstRow="1" bandRow="1">
                <a:tableStyleId>{5C22544A-7EE6-4342-B048-85BDC9FD1C3A}</a:tableStyleId>
              </a:tblPr>
              <a:tblGrid>
                <a:gridCol w="1711325"/>
                <a:gridCol w="2108835"/>
                <a:gridCol w="1535430"/>
                <a:gridCol w="3352165"/>
              </a:tblGrid>
              <a:tr h="647700">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TITLE</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vert="horz"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AUTHOR</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YEAR</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METHODOLOGY</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r>
              <a:tr h="4968240">
                <a:tc>
                  <a:txBody>
                    <a:bodyPr/>
                    <a:p>
                      <a:pPr>
                        <a:buNone/>
                      </a:pPr>
                      <a:r>
                        <a:rPr lang="en-IN"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Predictive Maintenance using machine learning on water pump</a:t>
                      </a:r>
                      <a:endParaRPr lang="en-IN"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buNone/>
                      </a:pP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c>
                  <a:txBody>
                    <a:bodyPr/>
                    <a:p>
                      <a:pPr>
                        <a:buNone/>
                      </a:pPr>
                      <a:r>
                        <a:rPr 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Dr. Sharda Chhabria, Rahul Ghata, Varun Mehta, Ayushi Ghosekar, Manasi Araspur, Nandita Pakhide</a:t>
                      </a:r>
                      <a:endParaRPr 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buNone/>
                      </a:pP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c>
                  <a:txBody>
                    <a:bodyPr/>
                    <a:p>
                      <a:pPr>
                        <a:buNone/>
                      </a:pPr>
                      <a:r>
                        <a:rPr lang="en-IN" altLang="en-US" b="1"/>
                        <a:t>2022</a:t>
                      </a:r>
                      <a:endParaRPr lang="en-IN" altLang="en-US" b="1"/>
                    </a:p>
                  </a:txBody>
                  <a:tcPr/>
                </a:tc>
                <a:tc>
                  <a:txBody>
                    <a:bodyPr/>
                    <a:p>
                      <a:pPr algn="l">
                        <a:buNone/>
                      </a:pPr>
                      <a:r>
                        <a:rPr 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This study focuses on predicting water pump failures using machine learning (ML) and IoT (Internet of Things) technologies. The process begins with collecting real-time data from water pumps</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r>
                        <a:rPr 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 This data is then processed and analyzed. Next,a</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 ML</a:t>
                      </a:r>
                      <a:r>
                        <a:rPr 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 model using the Random Forest algorithm is implemented</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r>
                        <a:rPr 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 The system is also integrated with IoT devices, which allow for real-time monitoring</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r>
                        <a:rPr 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This approach enables industries to take preventive actions before a pump breaks down</a:t>
                      </a:r>
                      <a:endParaRPr 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a:buNone/>
                      </a:pP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LITERATURE SURVEY</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5" name="Date Placeholder 4"/>
          <p:cNvSpPr>
            <a:spLocks noGrp="1"/>
          </p:cNvSpPr>
          <p:nvPr>
            <p:ph type="dt" sz="half" idx="10"/>
          </p:nvPr>
        </p:nvSpPr>
        <p:spPr/>
        <p:txBody>
          <a:bodyPr/>
          <a:lstStyle/>
          <a:p>
            <a:fld id="{4ACA647B-CC1E-4879-8F53-17A93E4F0425}" type="datetime1">
              <a:rPr lang="en-IN" smtClean="0"/>
            </a:fld>
            <a:endParaRPr lang="en-IN"/>
          </a:p>
        </p:txBody>
      </p:sp>
      <p:sp>
        <p:nvSpPr>
          <p:cNvPr id="6" name="Slide Number Placeholder 5"/>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3" name="Footer Placeholder 2"/>
          <p:cNvSpPr>
            <a:spLocks noGrp="1"/>
          </p:cNvSpPr>
          <p:nvPr>
            <p:ph type="ftr" sz="quarter" idx="11"/>
          </p:nvPr>
        </p:nvSpPr>
        <p:spPr>
          <a:xfrm>
            <a:off x="2349500" y="6597015"/>
            <a:ext cx="450278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graphicFrame>
        <p:nvGraphicFramePr>
          <p:cNvPr id="8" name="Table 7"/>
          <p:cNvGraphicFramePr/>
          <p:nvPr>
            <p:custDataLst>
              <p:tags r:id="rId1"/>
            </p:custDataLst>
          </p:nvPr>
        </p:nvGraphicFramePr>
        <p:xfrm>
          <a:off x="264160" y="692150"/>
          <a:ext cx="8765540" cy="5416550"/>
        </p:xfrm>
        <a:graphic>
          <a:graphicData uri="http://schemas.openxmlformats.org/drawingml/2006/table">
            <a:tbl>
              <a:tblPr firstRow="1" bandRow="1">
                <a:tableStyleId>{5C22544A-7EE6-4342-B048-85BDC9FD1C3A}</a:tableStyleId>
              </a:tblPr>
              <a:tblGrid>
                <a:gridCol w="2035810"/>
                <a:gridCol w="1809750"/>
                <a:gridCol w="1544955"/>
                <a:gridCol w="3375025"/>
              </a:tblGrid>
              <a:tr h="692150">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TITLE</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vert="horz"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AUTHOR</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YEAR</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METHODOLOGY</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r>
              <a:tr h="4724400">
                <a:tc>
                  <a:txBody>
                    <a:bodyPr/>
                    <a:p>
                      <a:pPr algn="l" fontAlgn="ctr">
                        <a:lnSpc>
                          <a:spcPct val="110000"/>
                        </a:lnSpc>
                        <a:spcBef>
                          <a:spcPts val="0"/>
                        </a:spcBef>
                        <a:spcAft>
                          <a:spcPts val="0"/>
                        </a:spcAft>
                        <a:defRPr/>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Using Machine Learning and Deep Learning Algorithms for Downtime Minimizatio</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n</a:t>
                      </a:r>
                      <a:endPar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fontAlgn="ctr">
                        <a:lnSpc>
                          <a:spcPct val="110000"/>
                        </a:lnSpc>
                        <a:spcBef>
                          <a:spcPts val="0"/>
                        </a:spcBef>
                        <a:spcAft>
                          <a:spcPts val="0"/>
                        </a:spcAft>
                        <a:defRPr/>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in </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the </a:t>
                      </a:r>
                      <a:endPar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fontAlgn="ctr">
                        <a:lnSpc>
                          <a:spcPct val="110000"/>
                        </a:lnSpc>
                        <a:spcBef>
                          <a:spcPts val="0"/>
                        </a:spcBef>
                        <a:spcAft>
                          <a:spcPts val="0"/>
                        </a:spcAft>
                        <a:defRPr/>
                      </a:pP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M</a:t>
                      </a: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anufacturi</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n</a:t>
                      </a: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g Systems</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endPar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fontAlgn="ctr">
                        <a:lnSpc>
                          <a:spcPct val="110000"/>
                        </a:lnSpc>
                        <a:spcBef>
                          <a:spcPts val="0"/>
                        </a:spcBef>
                        <a:spcAft>
                          <a:spcPts val="0"/>
                        </a:spcAft>
                        <a:defRPr/>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An Early Failure Detection Diagnostic Service </a:t>
                      </a: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a:lnSpc>
                          <a:spcPct val="110000"/>
                        </a:lnSpc>
                        <a:spcBef>
                          <a:spcPts val="0"/>
                        </a:spcBef>
                        <a:spcAft>
                          <a:spcPts val="0"/>
                        </a:spcAft>
                        <a:defRPr/>
                      </a:pP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a:buNone/>
                      </a:pP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c>
                  <a:txBody>
                    <a:bodyPr/>
                    <a:p>
                      <a:pPr algn="l">
                        <a:lnSpc>
                          <a:spcPct val="120000"/>
                        </a:lnSpc>
                        <a:spcBef>
                          <a:spcPts val="0"/>
                        </a:spcBef>
                        <a:spcAft>
                          <a:spcPts val="0"/>
                        </a:spcAft>
                        <a:defRPr/>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Mohammad Shahin</a:t>
                      </a: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a:lnSpc>
                          <a:spcPct val="120000"/>
                        </a:lnSpc>
                        <a:spcBef>
                          <a:spcPts val="0"/>
                        </a:spcBef>
                        <a:spcAft>
                          <a:spcPts val="0"/>
                        </a:spcAft>
                        <a:defRPr/>
                      </a:pPr>
                      <a:endParaRPr lang="en-US" altLang="en-US" sz="16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p>
                      <a:pPr>
                        <a:buNone/>
                      </a:pP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c>
                  <a:txBody>
                    <a:bodyPr/>
                    <a:p>
                      <a:pPr>
                        <a:buNone/>
                      </a:pPr>
                      <a:r>
                        <a:rPr lang="en-IN" altLang="en-US" b="1"/>
                        <a:t>2023</a:t>
                      </a:r>
                      <a:endParaRPr lang="en-IN" altLang="en-US" b="1"/>
                    </a:p>
                  </a:txBody>
                  <a:tcPr/>
                </a:tc>
                <a:tc>
                  <a:txBody>
                    <a:bodyPr/>
                    <a:p>
                      <a:pPr>
                        <a:buNone/>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This study explores how machine learning (ML), deep learning (DL), and deep hybrid learning (DHL) can help detect failures early and reduce downtime in manufacturing systems.The study tests over 20 different fault detection models. The performance of these models is then evaluated using accuracy, precision, recall, and F-score to determine which ones work best. The results show that Deep Forest and Gradient Boosting algorithms performed the best, with over 90% accuracy</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endPar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LITERATURE SURVEY</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5" name="Date Placeholder 4"/>
          <p:cNvSpPr>
            <a:spLocks noGrp="1"/>
          </p:cNvSpPr>
          <p:nvPr>
            <p:ph type="dt" sz="half" idx="10"/>
          </p:nvPr>
        </p:nvSpPr>
        <p:spPr/>
        <p:txBody>
          <a:bodyPr/>
          <a:lstStyle/>
          <a:p>
            <a:r>
              <a:rPr lang="en-IN">
                <a:sym typeface="+mn-ea"/>
              </a:rPr>
              <a:t>03-04-2025</a:t>
            </a:r>
            <a:endParaRPr lang="en-IN"/>
          </a:p>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3" name="Footer Placeholder 2"/>
          <p:cNvSpPr>
            <a:spLocks noGrp="1"/>
          </p:cNvSpPr>
          <p:nvPr>
            <p:ph type="ftr" sz="quarter" idx="11"/>
          </p:nvPr>
        </p:nvSpPr>
        <p:spPr>
          <a:xfrm>
            <a:off x="2349500" y="6597015"/>
            <a:ext cx="450278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graphicFrame>
        <p:nvGraphicFramePr>
          <p:cNvPr id="8" name="Table 7"/>
          <p:cNvGraphicFramePr/>
          <p:nvPr>
            <p:custDataLst>
              <p:tags r:id="rId1"/>
            </p:custDataLst>
          </p:nvPr>
        </p:nvGraphicFramePr>
        <p:xfrm>
          <a:off x="232410" y="687705"/>
          <a:ext cx="8646795" cy="5551170"/>
        </p:xfrm>
        <a:graphic>
          <a:graphicData uri="http://schemas.openxmlformats.org/drawingml/2006/table">
            <a:tbl>
              <a:tblPr firstRow="1" bandRow="1">
                <a:tableStyleId>{5C22544A-7EE6-4342-B048-85BDC9FD1C3A}</a:tableStyleId>
              </a:tblPr>
              <a:tblGrid>
                <a:gridCol w="1710055"/>
                <a:gridCol w="2084705"/>
                <a:gridCol w="1522730"/>
                <a:gridCol w="3329305"/>
              </a:tblGrid>
              <a:tr h="640080">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TITLE</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vert="horz"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AUTHOR</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YEAR</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c>
                  <a:txBody>
                    <a:bodyPr/>
                    <a:p>
                      <a:pPr algn="ctr">
                        <a:buNone/>
                      </a:pPr>
                      <a:r>
                        <a:rPr lang="en-IN" sz="1800"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METHODOLOGY</a:t>
                      </a:r>
                      <a:endParaRPr lang="en-IN" sz="1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p>
                      <a:pPr algn="ctr">
                        <a:buNone/>
                      </a:pPr>
                      <a:endParaRPr lang="en-US"/>
                    </a:p>
                  </a:txBody>
                  <a:tcPr anchor="b" anchorCtr="0"/>
                </a:tc>
              </a:tr>
              <a:tr h="4911090">
                <a:tc>
                  <a:txBody>
                    <a:bodyPr/>
                    <a:p>
                      <a:pPr algn="ctr">
                        <a:lnSpc>
                          <a:spcPct val="110000"/>
                        </a:lnSpc>
                        <a:spcBef>
                          <a:spcPts val="0"/>
                        </a:spcBef>
                        <a:spcAft>
                          <a:spcPts val="0"/>
                        </a:spcAft>
                        <a:defRPr/>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Machine Predictive Maintenance Using machine Learning</a:t>
                      </a: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ctr">
                        <a:lnSpc>
                          <a:spcPct val="110000"/>
                        </a:lnSpc>
                        <a:spcBef>
                          <a:spcPts val="0"/>
                        </a:spcBef>
                        <a:spcAft>
                          <a:spcPts val="0"/>
                        </a:spcAft>
                        <a:defRPr/>
                      </a:pPr>
                      <a:endParaRPr lang="en-US" altLang="en-US" sz="16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p>
                      <a:pPr>
                        <a:buNone/>
                      </a:pP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c>
                  <a:txBody>
                    <a:bodyPr/>
                    <a:p>
                      <a:pPr algn="l">
                        <a:lnSpc>
                          <a:spcPct val="120000"/>
                        </a:lnSpc>
                        <a:spcBef>
                          <a:spcPts val="0"/>
                        </a:spcBef>
                        <a:spcAft>
                          <a:spcPts val="0"/>
                        </a:spcAft>
                        <a:defRPr/>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Logith Vikram K1 , Lohit T2 , Duvarakesh R</a:t>
                      </a: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a:lnSpc>
                          <a:spcPct val="120000"/>
                        </a:lnSpc>
                        <a:spcBef>
                          <a:spcPts val="0"/>
                        </a:spcBef>
                        <a:spcAft>
                          <a:spcPts val="0"/>
                        </a:spcAft>
                        <a:defRPr/>
                      </a:pPr>
                      <a:endPar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c>
                  <a:txBody>
                    <a:bodyPr/>
                    <a:p>
                      <a:pPr>
                        <a:buNone/>
                      </a:pPr>
                      <a:r>
                        <a:rPr lang="en-IN" altLang="en-US" b="1"/>
                        <a:t>2024</a:t>
                      </a:r>
                      <a:endParaRPr lang="en-IN" altLang="en-US" b="1"/>
                    </a:p>
                  </a:txBody>
                  <a:tcPr/>
                </a:tc>
                <a:tc>
                  <a:txBody>
                    <a:bodyPr/>
                    <a:p>
                      <a:pPr algn="l">
                        <a:lnSpc>
                          <a:spcPct val="90000"/>
                        </a:lnSpc>
                        <a:buNone/>
                      </a:pP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This project uses machine learning (ML) to predict machine failures. A</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 ML</a:t>
                      </a: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 model is developed to predict when a machine might need maintenance</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endPar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p>
                      <a:pPr algn="l">
                        <a:lnSpc>
                          <a:spcPct val="90000"/>
                        </a:lnSpc>
                        <a:buNone/>
                      </a:pP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T</a:t>
                      </a: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he system continuously monitors machine conditions in real time and provides alerts before a failure occurs</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The project also compares reactive maintenance (fixing machines after failure), preventive maintenance (regular check-ups), and predictive maintenance (using ML to prevent failures).By integrating ML</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r>
                        <a:rPr lang="en-US"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  this system helps industries  lower maintenance costs </a:t>
                      </a:r>
                      <a:r>
                        <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rPr>
                        <a:t>.</a:t>
                      </a:r>
                      <a:endParaRPr lang="en-IN" altLang="en-US" sz="1600" b="1" spc="120">
                        <a:solidFill>
                          <a:srgbClr val="000000"/>
                        </a:solidFill>
                        <a:latin typeface="Arial" panose="020B0604020202020204" pitchFamily="34" charset="0"/>
                        <a:ea typeface="Microsoft YaHei" panose="020B0503020204020204" charset="-122"/>
                        <a:cs typeface="Arial" panose="020B0604020202020204" pitchFamily="34" charset="0"/>
                        <a:sym typeface="Arimo" panose="020B0604020202020204"/>
                      </a:endParaRPr>
                    </a:p>
                  </a:txBody>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65991"/>
            <a:ext cx="7886700" cy="530258"/>
          </a:xfrm>
        </p:spPr>
        <p:txBody>
          <a:bodyPr>
            <a:no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EXISTING SYSTEM</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r>
              <a:rPr lang="en-IN">
                <a:sym typeface="+mn-ea"/>
              </a:rPr>
              <a:t>03-04-2025</a:t>
            </a:r>
            <a:endParaRPr lang="en-IN"/>
          </a:p>
          <a:p>
            <a:endParaRPr lang="en-IN"/>
          </a:p>
        </p:txBody>
      </p:sp>
      <p:sp>
        <p:nvSpPr>
          <p:cNvPr id="4" name="Slide Number Placeholder 3"/>
          <p:cNvSpPr>
            <a:spLocks noGrp="1"/>
          </p:cNvSpPr>
          <p:nvPr>
            <p:ph type="sldNum" sz="quarter" idx="12"/>
          </p:nvPr>
        </p:nvSpPr>
        <p:spPr/>
        <p:txBody>
          <a:bodyPr/>
          <a:lstStyle/>
          <a:p>
            <a:fld id="{9D3FF152-60F5-4862-82F9-1190556AA56F}" type="slidenum">
              <a:rPr lang="en-IN" sz="1400" b="1" smtClean="0">
                <a:solidFill>
                  <a:schemeClr val="tx1"/>
                </a:solidFill>
              </a:rPr>
            </a:fld>
            <a:endParaRPr lang="en-IN" sz="1400" b="1" dirty="0">
              <a:solidFill>
                <a:schemeClr val="tx1"/>
              </a:solidFill>
            </a:endParaRPr>
          </a:p>
        </p:txBody>
      </p:sp>
      <p:sp>
        <p:nvSpPr>
          <p:cNvPr id="5" name="Footer Placeholder 4"/>
          <p:cNvSpPr>
            <a:spLocks noGrp="1"/>
          </p:cNvSpPr>
          <p:nvPr>
            <p:ph type="ftr" sz="quarter" idx="11"/>
          </p:nvPr>
        </p:nvSpPr>
        <p:spPr>
          <a:xfrm>
            <a:off x="2627630" y="6525260"/>
            <a:ext cx="4625975" cy="365125"/>
          </a:xfrm>
        </p:spPr>
        <p:txBody>
          <a:bodyPr/>
          <a:lstStyle/>
          <a:p>
            <a:r>
              <a:rPr lang="en-IN" b="1" dirty="0">
                <a:cs typeface="+mn-lt"/>
                <a:sym typeface="+mn-ea"/>
              </a:rPr>
              <a:t> PREDICTIVE POWER MACHINE LEARNING MODELS FOR MACHINE FAILURE STATUS</a:t>
            </a:r>
            <a:endParaRPr lang="en-IN" b="1" dirty="0">
              <a:cs typeface="+mn-lt"/>
            </a:endParaRPr>
          </a:p>
          <a:p>
            <a:endParaRPr lang="en-IN">
              <a:cs typeface="+mn-lt"/>
            </a:endParaRPr>
          </a:p>
          <a:p>
            <a:endParaRPr lang="en-IN"/>
          </a:p>
        </p:txBody>
      </p:sp>
      <p:sp>
        <p:nvSpPr>
          <p:cNvPr id="7" name="Text Box 6"/>
          <p:cNvSpPr txBox="1"/>
          <p:nvPr/>
        </p:nvSpPr>
        <p:spPr>
          <a:xfrm>
            <a:off x="251460" y="663575"/>
            <a:ext cx="8512175" cy="5492750"/>
          </a:xfrm>
          <a:prstGeom prst="rect">
            <a:avLst/>
          </a:prstGeom>
          <a:noFill/>
        </p:spPr>
        <p:txBody>
          <a:bodyPr wrap="square" rtlCol="0" anchor="t">
            <a:spAutoFit/>
          </a:bodyPr>
          <a:p>
            <a:pPr algn="just">
              <a:lnSpc>
                <a:spcPct val="15000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In many industries, AI models are used for making important decisions, like predicting machine failures or detecting issues in critical systems. However, these models sometimes make mistakes but still act very confident in their wrong predictions.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algn="just">
              <a:lnSpc>
                <a:spcPct val="150000"/>
              </a:lnSpc>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There are two main types of incorrect predictions: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41045" lvl="1" indent="-370840" algn="just">
              <a:lnSpc>
                <a:spcPct val="150000"/>
              </a:lnSpc>
              <a:buAutoNum type="arabicPeriod"/>
            </a:pPr>
            <a:r>
              <a:rPr lang="en-US" b="1" u="sng">
                <a:solidFill>
                  <a:srgbClr val="FF0000"/>
                </a:solidFill>
                <a:latin typeface="Arial" panose="020B0604020202020204" pitchFamily="34" charset="0"/>
                <a:ea typeface="Dosis Semi-Bold" panose="02010703020202060003"/>
                <a:cs typeface="Arial" panose="020B0604020202020204" pitchFamily="34" charset="0"/>
                <a:sym typeface="Dosis Semi-Bold" panose="02010703020202060003"/>
              </a:rPr>
              <a:t>Misclassified Samples</a:t>
            </a: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 The model predicts incorrectly but still gives a high confidence score.</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1482725" lvl="2" indent="-49403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Example: A machine that is actually failing is predicted as "Normal" with high confidence.</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741045" lvl="1" indent="-370840" algn="just">
              <a:lnSpc>
                <a:spcPct val="150000"/>
              </a:lnSpc>
              <a:buAutoNum type="arabicPeriod"/>
            </a:pPr>
            <a:r>
              <a:rPr lang="en-US" b="1" u="sng">
                <a:solidFill>
                  <a:srgbClr val="FF0000"/>
                </a:solidFill>
                <a:latin typeface="Arial" panose="020B0604020202020204" pitchFamily="34" charset="0"/>
                <a:ea typeface="Dosis Semi-Bold" panose="02010703020202060003"/>
                <a:cs typeface="Arial" panose="020B0604020202020204" pitchFamily="34" charset="0"/>
                <a:sym typeface="Dosis Semi-Bold" panose="02010703020202060003"/>
              </a:rPr>
              <a:t>Out-of-Distribution (OOD) Samples</a:t>
            </a: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 – The model sees completely new data (never seen before) and misclassifies it with high confidence.</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a:p>
            <a:pPr marL="1482725" lvl="2" indent="-494030" algn="just">
              <a:lnSpc>
                <a:spcPct val="150000"/>
              </a:lnSpc>
              <a:buFont typeface="Arial" panose="020B0604020202020204"/>
              <a:buChar char="⚬"/>
            </a:pPr>
            <a:r>
              <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rPr>
              <a:t>Example: A model trained on one type of machine tries to predict failures for a different type of machine and fails.</a:t>
            </a:r>
            <a:endParaRPr lang="en-US" b="1">
              <a:solidFill>
                <a:srgbClr val="003933"/>
              </a:solidFill>
              <a:latin typeface="Arial" panose="020B0604020202020204" pitchFamily="34" charset="0"/>
              <a:ea typeface="Dosis Semi-Bold" panose="02010703020202060003"/>
              <a:cs typeface="Arial" panose="020B0604020202020204" pitchFamily="34" charset="0"/>
              <a:sym typeface="Dosis Semi-Bold" panose="02010703020202060003"/>
            </a:endParaRPr>
          </a:p>
        </p:txBody>
      </p:sp>
    </p:spTree>
  </p:cSld>
  <p:clrMapOvr>
    <a:masterClrMapping/>
  </p:clrMapOvr>
</p:sld>
</file>

<file path=ppt/tags/tag1.xml><?xml version="1.0" encoding="utf-8"?>
<p:tagLst xmlns:p="http://schemas.openxmlformats.org/presentationml/2006/main">
  <p:tag name="TABLE_ENDDRAG_ORIGIN_RECT" val="681*404"/>
  <p:tag name="TABLE_ENDDRAG_RECT" val="20*75*681*404"/>
</p:tagLst>
</file>

<file path=ppt/tags/tag2.xml><?xml version="1.0" encoding="utf-8"?>
<p:tagLst xmlns:p="http://schemas.openxmlformats.org/presentationml/2006/main">
  <p:tag name="TABLE_ENDDRAG_ORIGIN_RECT" val="685*424"/>
  <p:tag name="TABLE_ENDDRAG_RECT" val="20*55*685*424"/>
</p:tagLst>
</file>

<file path=ppt/tags/tag3.xml><?xml version="1.0" encoding="utf-8"?>
<p:tagLst xmlns:p="http://schemas.openxmlformats.org/presentationml/2006/main">
  <p:tag name="TABLE_ENDDRAG_ORIGIN_RECT" val="690*417"/>
  <p:tag name="TABLE_ENDDRAG_RECT" val="20*54*690*417"/>
</p:tagLst>
</file>

<file path=ppt/tags/tag4.xml><?xml version="1.0" encoding="utf-8"?>
<p:tagLst xmlns:p="http://schemas.openxmlformats.org/presentationml/2006/main">
  <p:tag name="TABLE_ENDDRAG_ORIGIN_RECT" val="680*430"/>
  <p:tag name="TABLE_ENDDRAG_RECT" val="18*60*680*430"/>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13396</Words>
  <Application>WPS Slides</Application>
  <PresentationFormat/>
  <Paragraphs>638</Paragraphs>
  <Slides>30</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30</vt:i4>
      </vt:variant>
    </vt:vector>
  </HeadingPairs>
  <TitlesOfParts>
    <vt:vector size="51" baseType="lpstr">
      <vt:lpstr>Arial</vt:lpstr>
      <vt:lpstr>SimSun</vt:lpstr>
      <vt:lpstr>Wingdings</vt:lpstr>
      <vt:lpstr>Times New Roman</vt:lpstr>
      <vt:lpstr>Marykate</vt:lpstr>
      <vt:lpstr>Segoe Print</vt:lpstr>
      <vt:lpstr>Bahnschrift SemiBold</vt:lpstr>
      <vt:lpstr>Arial</vt:lpstr>
      <vt:lpstr>Dosis Semi-Bold</vt:lpstr>
      <vt:lpstr>Yu Gothic UI Semibold</vt:lpstr>
      <vt:lpstr>Microsoft YaHei</vt:lpstr>
      <vt:lpstr>29LT Adir Bold</vt:lpstr>
      <vt:lpstr>Arimo</vt:lpstr>
      <vt:lpstr>Calibri</vt:lpstr>
      <vt:lpstr>Arial Unicode MS</vt:lpstr>
      <vt:lpstr>Calibri Light</vt:lpstr>
      <vt:lpstr>Arial Rounded MT Bold</vt:lpstr>
      <vt:lpstr>29LT Adir Semi-Bold</vt:lpstr>
      <vt:lpstr>Dosis Bold</vt:lpstr>
      <vt:lpstr>Alatsi</vt:lpstr>
      <vt:lpstr>Office Theme</vt:lpstr>
      <vt:lpstr>PowerPoint 演示文稿</vt:lpstr>
      <vt:lpstr>ABSTRACT</vt:lpstr>
      <vt:lpstr>INTRODUCTION</vt:lpstr>
      <vt:lpstr>Objective of the Project</vt:lpstr>
      <vt:lpstr>LITERATURE SURVEY</vt:lpstr>
      <vt:lpstr>LITERATURE SURVEY</vt:lpstr>
      <vt:lpstr>LITERATURE SURVEY</vt:lpstr>
      <vt:lpstr>LITERATURE SURVEY</vt:lpstr>
      <vt:lpstr>EXISTING SYSTEM</vt:lpstr>
      <vt:lpstr>EXISTING SYSTEM</vt:lpstr>
      <vt:lpstr>PROPOSED SYSTEM</vt:lpstr>
      <vt:lpstr>PROPOSED SYSTEM</vt:lpstr>
      <vt:lpstr>TYPES OF FAILURE</vt:lpstr>
      <vt:lpstr>SOFTWARE/ HARDWARE USED</vt:lpstr>
      <vt:lpstr>SYSTEM ARCHITECTURE</vt:lpstr>
      <vt:lpstr>SYSTEM DESIGN </vt:lpstr>
      <vt:lpstr>SYSTEM DESIGN </vt:lpstr>
      <vt:lpstr>SYSTEM DESIGN </vt:lpstr>
      <vt:lpstr>SYSTEM DESIGN </vt:lpstr>
      <vt:lpstr>MODULE DESCRIPTION</vt:lpstr>
      <vt:lpstr>MODULE DESCRIPTION</vt:lpstr>
      <vt:lpstr>ALGORITHM DESCRIPTION</vt:lpstr>
      <vt:lpstr>RESULTS</vt:lpstr>
      <vt:lpstr>SCREENSHOTS</vt:lpstr>
      <vt:lpstr>SCREENSHOTS</vt:lpstr>
      <vt:lpstr>SCREENSHOTS</vt:lpstr>
      <vt:lpstr>SCREENSHOTS</vt:lpstr>
      <vt:lpstr>SCREENSHOTS</vt:lpstr>
      <vt:lpstr>FUTURE ENHANCEMENT</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Abi Nithin</cp:lastModifiedBy>
  <cp:revision>9</cp:revision>
  <dcterms:created xsi:type="dcterms:W3CDTF">2025-04-02T07:57:00Z</dcterms:created>
  <dcterms:modified xsi:type="dcterms:W3CDTF">2025-04-02T11:10:12Z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54493CD8D97A4735BC0AF97D47EF5186_13</vt:lpwstr>
  </property>
  <property fmtid="{D5CDD505-2E9C-101B-9397-08002B2CF9AE}" pid="3" name="KSOProductBuildVer">
    <vt:lpwstr>1033-12.2.0.20782</vt:lpwstr>
  </property>
</Properties>
</file>